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343" r:id="rId3"/>
    <p:sldId id="344" r:id="rId4"/>
    <p:sldId id="345" r:id="rId5"/>
    <p:sldId id="347" r:id="rId6"/>
    <p:sldId id="371" r:id="rId7"/>
    <p:sldId id="372" r:id="rId8"/>
    <p:sldId id="373" r:id="rId9"/>
    <p:sldId id="374" r:id="rId10"/>
    <p:sldId id="303" r:id="rId11"/>
    <p:sldId id="398" r:id="rId12"/>
    <p:sldId id="399" r:id="rId13"/>
    <p:sldId id="357" r:id="rId14"/>
    <p:sldId id="361" r:id="rId15"/>
    <p:sldId id="362" r:id="rId16"/>
    <p:sldId id="363" r:id="rId17"/>
    <p:sldId id="364" r:id="rId18"/>
    <p:sldId id="298" r:id="rId19"/>
    <p:sldId id="299" r:id="rId20"/>
    <p:sldId id="328" r:id="rId21"/>
    <p:sldId id="329" r:id="rId22"/>
    <p:sldId id="330" r:id="rId23"/>
    <p:sldId id="356" r:id="rId24"/>
    <p:sldId id="316" r:id="rId25"/>
    <p:sldId id="353" r:id="rId26"/>
    <p:sldId id="366" r:id="rId27"/>
    <p:sldId id="349" r:id="rId28"/>
    <p:sldId id="319" r:id="rId29"/>
    <p:sldId id="350" r:id="rId30"/>
    <p:sldId id="269" r:id="rId31"/>
    <p:sldId id="351" r:id="rId32"/>
    <p:sldId id="369" r:id="rId33"/>
    <p:sldId id="393" r:id="rId34"/>
    <p:sldId id="394" r:id="rId35"/>
    <p:sldId id="367" r:id="rId36"/>
    <p:sldId id="395" r:id="rId37"/>
    <p:sldId id="396" r:id="rId38"/>
    <p:sldId id="358" r:id="rId39"/>
    <p:sldId id="368" r:id="rId40"/>
    <p:sldId id="379" r:id="rId41"/>
    <p:sldId id="380" r:id="rId42"/>
    <p:sldId id="381" r:id="rId43"/>
    <p:sldId id="390" r:id="rId44"/>
    <p:sldId id="333" r:id="rId45"/>
    <p:sldId id="335" r:id="rId46"/>
    <p:sldId id="336" r:id="rId47"/>
    <p:sldId id="307" r:id="rId48"/>
    <p:sldId id="392" r:id="rId49"/>
    <p:sldId id="391" r:id="rId50"/>
    <p:sldId id="306" r:id="rId51"/>
    <p:sldId id="320" r:id="rId52"/>
    <p:sldId id="386" r:id="rId53"/>
    <p:sldId id="387" r:id="rId54"/>
    <p:sldId id="324" r:id="rId55"/>
    <p:sldId id="304" r:id="rId56"/>
    <p:sldId id="397" r:id="rId57"/>
    <p:sldId id="339" r:id="rId58"/>
    <p:sldId id="340" r:id="rId59"/>
    <p:sldId id="382" r:id="rId60"/>
    <p:sldId id="312" r:id="rId61"/>
    <p:sldId id="384" r:id="rId62"/>
    <p:sldId id="297" r:id="rId63"/>
    <p:sldId id="317" r:id="rId64"/>
    <p:sldId id="310" r:id="rId65"/>
    <p:sldId id="338" r:id="rId66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EA33A-D92A-42E1-8A7D-BD0D6E0FF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B00EB-58A1-48C8-87C6-7A98D3527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607A1-762F-4455-AAB8-1BAAEBF5D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7BFE-96CA-4B24-B8B5-4BACCF5FCF8A}" type="datetimeFigureOut">
              <a:rPr lang="en-NL" smtClean="0"/>
              <a:t>12/11/2020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3BA1B-84BE-4208-AEA8-9AE2BF9A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B713C-FA32-451D-8694-EDFC31AA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C4C8-4E93-4B44-B637-916852B5D76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25526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00ED0-70B8-49A8-8F52-C1BCBCF8A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E51807-3998-46AF-8D84-19DA54DE1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D785F-5C6A-4D8C-84EB-74953868B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7BFE-96CA-4B24-B8B5-4BACCF5FCF8A}" type="datetimeFigureOut">
              <a:rPr lang="en-NL" smtClean="0"/>
              <a:t>12/11/2020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DDBBF-F557-4DD7-897D-CDEF0FB65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7AF3C-75F8-4D65-B3F6-F8CF98E44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C4C8-4E93-4B44-B637-916852B5D76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6524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DB6DD5-5270-4BF8-BEEA-403EC75C23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4C573-C4C1-4392-85FF-558391FE4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D9F55-8BC3-47A0-A16C-4E007259F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7BFE-96CA-4B24-B8B5-4BACCF5FCF8A}" type="datetimeFigureOut">
              <a:rPr lang="en-NL" smtClean="0"/>
              <a:t>12/11/2020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D39B-E3A4-43B7-8AD4-3B3B6F37A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BA560-A8BF-400B-893A-1BA7274ED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C4C8-4E93-4B44-B637-916852B5D76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0228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3E1E3-F10A-47E6-BD74-BF312758B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6E4F7-9973-425C-8244-02EE50AE4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0711D-0BCB-4094-939D-D127E45AF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7BFE-96CA-4B24-B8B5-4BACCF5FCF8A}" type="datetimeFigureOut">
              <a:rPr lang="en-NL" smtClean="0"/>
              <a:t>12/11/2020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38351-18CF-4FE5-915F-84A523DA8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E66E1-F9C1-4841-9899-2B6B7FB30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C4C8-4E93-4B44-B637-916852B5D76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3346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42883-78B4-45A5-9586-BDFEA4BF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98437-6BF7-4C50-AE84-30D398288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759D8-A657-4FBB-AFA1-9C2AA3AB7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7BFE-96CA-4B24-B8B5-4BACCF5FCF8A}" type="datetimeFigureOut">
              <a:rPr lang="en-NL" smtClean="0"/>
              <a:t>12/11/2020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6315C-5129-4FFC-9858-DFF098A6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D5B1F-4DB5-458D-A587-DFE8401DC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C4C8-4E93-4B44-B637-916852B5D76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9340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9E411-BD06-4337-A1B5-4A1C8890B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A37B5-A047-49A7-9DF3-0B4CC8092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B0F59-1D02-4B85-9C2F-B05AADAAB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8995E5-DD9A-4DA3-8820-E1E2AC495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7BFE-96CA-4B24-B8B5-4BACCF5FCF8A}" type="datetimeFigureOut">
              <a:rPr lang="en-NL" smtClean="0"/>
              <a:t>12/11/2020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DAB70-9075-4E40-9767-8005A2C8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81154-B829-45FC-AE65-73A2A2C3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C4C8-4E93-4B44-B637-916852B5D76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0482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88409-C15B-4C2E-AA3B-A28C62166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19A89-E421-46FE-ADC4-1C3CD19F4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DF26DD-EE12-4571-B921-AC1383580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01F813-6107-43DB-A38F-932C9109B1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EE0D1D-0810-4A2F-933F-470623CFA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E76F0C-8A3A-4633-AD60-ACF01CE1E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7BFE-96CA-4B24-B8B5-4BACCF5FCF8A}" type="datetimeFigureOut">
              <a:rPr lang="en-NL" smtClean="0"/>
              <a:t>12/11/2020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D4A6C0-4287-4400-AC95-F555C30F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716EB1-5027-470C-A4B7-05FEBBDC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C4C8-4E93-4B44-B637-916852B5D76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70589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0757B-869B-40D3-A290-86A661017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BDF460-34B4-403A-81CE-306047D57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7BFE-96CA-4B24-B8B5-4BACCF5FCF8A}" type="datetimeFigureOut">
              <a:rPr lang="en-NL" smtClean="0"/>
              <a:t>12/11/2020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D4C00-CE79-4F89-B276-C94BCD302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EA47D2-A516-4471-8C37-14310AD89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C4C8-4E93-4B44-B637-916852B5D76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7795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17C11-49EF-4E14-B386-EE35F6A4D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7BFE-96CA-4B24-B8B5-4BACCF5FCF8A}" type="datetimeFigureOut">
              <a:rPr lang="en-NL" smtClean="0"/>
              <a:t>12/11/2020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154FD5-A7E8-47D1-80C0-C413154AC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D77E6-ACDA-4807-B641-1DB543A2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C4C8-4E93-4B44-B637-916852B5D76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39451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E8A12-D76B-4D86-83BC-81A7EFC82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6F5A8-B876-45AF-8C87-CA71030EF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189704-B63D-407E-BB56-F33A2F912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1F5A4-4ADC-434C-B8B8-ED71F1309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7BFE-96CA-4B24-B8B5-4BACCF5FCF8A}" type="datetimeFigureOut">
              <a:rPr lang="en-NL" smtClean="0"/>
              <a:t>12/11/2020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F067E-6549-4160-A904-223337EAA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97348-8BF4-4E3C-AD15-CE6906924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C4C8-4E93-4B44-B637-916852B5D76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0619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A4FA8-43C1-45F4-B595-8182E02BA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F05626-484E-46EA-A16F-CA3213197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39795-E742-4541-B231-E540A9655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4A029-EB1B-453A-A6B7-D3BBBB459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7BFE-96CA-4B24-B8B5-4BACCF5FCF8A}" type="datetimeFigureOut">
              <a:rPr lang="en-NL" smtClean="0"/>
              <a:t>12/11/2020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06BD0-69F3-43D5-BCA6-C3854BB0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3A469-2570-4340-9567-6A66151C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C4C8-4E93-4B44-B637-916852B5D76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0712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872F56-9DCF-4270-BC3F-BD5071A6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FFCEF-39D9-4BD5-8A2C-583BB1473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59CB0-3403-40F7-A044-99CE457FB0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D7BFE-96CA-4B24-B8B5-4BACCF5FCF8A}" type="datetimeFigureOut">
              <a:rPr lang="en-NL" smtClean="0"/>
              <a:t>12/11/2020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C7E25-B2B8-48A2-886C-510948BB7D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9243A-68E7-4FBA-9BA3-66A38950E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4C4C8-4E93-4B44-B637-916852B5D76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219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732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255BBD-A6EC-4FC9-835E-CF11187582EE}"/>
              </a:ext>
            </a:extLst>
          </p:cNvPr>
          <p:cNvSpPr txBox="1"/>
          <p:nvPr/>
        </p:nvSpPr>
        <p:spPr>
          <a:xfrm>
            <a:off x="989040" y="132028"/>
            <a:ext cx="17697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“</a:t>
            </a:r>
            <a:r>
              <a:rPr lang="en-US" sz="30000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30000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118294"/>
              </p:ext>
            </p:extLst>
          </p:nvPr>
        </p:nvGraphicFramePr>
        <p:xfrm>
          <a:off x="3004449" y="1119674"/>
          <a:ext cx="7576465" cy="4708982"/>
        </p:xfrm>
        <a:graphic>
          <a:graphicData uri="http://schemas.openxmlformats.org/drawingml/2006/table">
            <a:tbl>
              <a:tblPr/>
              <a:tblGrid>
                <a:gridCol w="7576465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chemeClr val="tx1"/>
                          </a:solidFill>
                          <a:latin typeface="FrysBaskerville BT" panose="02020602070505020303" pitchFamily="18" charset="0"/>
                        </a:rPr>
                        <a:t>Encapsulation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FrysBaskerville BT" panose="02020602070505020303" pitchFamily="18" charset="0"/>
                        </a:rPr>
                        <a:t> is important, but the reason why it is important is </a:t>
                      </a:r>
                      <a:r>
                        <a:rPr lang="en-US" sz="2400" b="1" i="1" dirty="0">
                          <a:solidFill>
                            <a:schemeClr val="tx1"/>
                          </a:solidFill>
                          <a:latin typeface="FrysBaskerville BT" panose="02020602070505020303" pitchFamily="18" charset="0"/>
                        </a:rPr>
                        <a:t>more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FrysBaskerville BT" panose="02020602070505020303" pitchFamily="18" charset="0"/>
                        </a:rPr>
                        <a:t> important. Encapsulation helps us reason about our code. In well-encapsulated code, there are fewer paths to follow as you try to understand it. It isn’t an end in itself; it is a tool for understanding.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FrysBaskerville BT" panose="02020602070505020303" pitchFamily="18" charset="0"/>
                        </a:rPr>
                        <a:t>~ </a:t>
                      </a:r>
                      <a:r>
                        <a:rPr lang="en-US" sz="2400" b="0" i="0" dirty="0">
                          <a:solidFill>
                            <a:srgbClr val="0070C0"/>
                          </a:solidFill>
                          <a:latin typeface="FrysBaskerville BT" panose="02020602070505020303" pitchFamily="18" charset="0"/>
                        </a:rPr>
                        <a:t>Michael C. Feathers  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FrysBaskerville BT" panose="02020602070505020303" pitchFamily="18" charset="0"/>
                        </a:rPr>
                        <a:t>~</a:t>
                      </a:r>
                      <a:endParaRPr lang="en-NL" sz="2400" b="0" i="0" dirty="0"/>
                    </a:p>
                  </a:txBody>
                  <a:tcPr marL="270000" anchor="ctr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529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E0A014-045E-40B8-9E2B-83F0EBF9745D}"/>
              </a:ext>
            </a:extLst>
          </p:cNvPr>
          <p:cNvSpPr/>
          <p:nvPr/>
        </p:nvSpPr>
        <p:spPr>
          <a:xfrm>
            <a:off x="599341" y="398834"/>
            <a:ext cx="4439189" cy="191515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calaSans" pitchFamily="2" charset="0"/>
              </a:rPr>
              <a:t>Konrad </a:t>
            </a:r>
            <a:r>
              <a:rPr lang="en-US" sz="4800" b="1" dirty="0" err="1">
                <a:solidFill>
                  <a:schemeClr val="bg1"/>
                </a:solidFill>
                <a:latin typeface="ScalaSans" pitchFamily="2" charset="0"/>
              </a:rPr>
              <a:t>Zuse</a:t>
            </a:r>
            <a:endParaRPr lang="en-US" sz="4800" b="1" dirty="0">
              <a:solidFill>
                <a:schemeClr val="bg1"/>
              </a:solidFill>
              <a:latin typeface="Scala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290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E0A014-045E-40B8-9E2B-83F0EBF9745D}"/>
              </a:ext>
            </a:extLst>
          </p:cNvPr>
          <p:cNvSpPr/>
          <p:nvPr/>
        </p:nvSpPr>
        <p:spPr>
          <a:xfrm>
            <a:off x="394068" y="1994369"/>
            <a:ext cx="4674638" cy="209124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calaSans" pitchFamily="2" charset="0"/>
              </a:rPr>
              <a:t>Contract clarity</a:t>
            </a:r>
          </a:p>
        </p:txBody>
      </p:sp>
    </p:spTree>
    <p:extLst>
      <p:ext uri="{BB962C8B-B14F-4D97-AF65-F5344CB8AC3E}">
        <p14:creationId xmlns:p14="http://schemas.microsoft.com/office/powerpoint/2010/main" val="3775322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405181"/>
              </p:ext>
            </p:extLst>
          </p:nvPr>
        </p:nvGraphicFramePr>
        <p:xfrm>
          <a:off x="3004449" y="1119674"/>
          <a:ext cx="7604451" cy="4708982"/>
        </p:xfrm>
        <a:graphic>
          <a:graphicData uri="http://schemas.openxmlformats.org/drawingml/2006/table">
            <a:tbl>
              <a:tblPr/>
              <a:tblGrid>
                <a:gridCol w="7604451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interface </a:t>
                      </a:r>
                      <a:r>
                        <a:rPr lang="en-US" sz="1600" b="0" i="0" dirty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Contract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Email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{ 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get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; 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</a:t>
                      </a:r>
                      <a:r>
                        <a:rPr lang="en-US" sz="1600" b="0" i="0" dirty="0" err="1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DateTime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DateOfBirth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{ 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get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; 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decimal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Price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{ 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get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; 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Currency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{ 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get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; 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decimal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BonusPercentage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{ 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get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; 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}</a:t>
                      </a:r>
                    </a:p>
                  </a:txBody>
                  <a:tcPr marL="270000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84A494-CA06-49C0-B629-BB1A51EA269B}"/>
              </a:ext>
            </a:extLst>
          </p:cNvPr>
          <p:cNvSpPr txBox="1"/>
          <p:nvPr/>
        </p:nvSpPr>
        <p:spPr>
          <a:xfrm>
            <a:off x="2155370" y="898715"/>
            <a:ext cx="7184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}</a:t>
            </a:r>
            <a:r>
              <a:rPr lang="en-US" sz="11000" b="1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11000" b="1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318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756487"/>
              </p:ext>
            </p:extLst>
          </p:nvPr>
        </p:nvGraphicFramePr>
        <p:xfrm>
          <a:off x="3004449" y="1119674"/>
          <a:ext cx="7604451" cy="4708982"/>
        </p:xfrm>
        <a:graphic>
          <a:graphicData uri="http://schemas.openxmlformats.org/drawingml/2006/table">
            <a:tbl>
              <a:tblPr/>
              <a:tblGrid>
                <a:gridCol w="7604451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interface </a:t>
                      </a:r>
                      <a:r>
                        <a:rPr lang="en-US" sz="1600" b="0" i="0" dirty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Contract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</a:t>
                      </a:r>
                      <a:r>
                        <a:rPr lang="en-US" sz="1600" b="0" i="0" strike="sngStrike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EmailAddress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Email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{ 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get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; 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</a:t>
                      </a:r>
                      <a:r>
                        <a:rPr lang="en-US" sz="1600" b="0" i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DateTime</a:t>
                      </a:r>
                      <a:r>
                        <a:rPr lang="en-US" sz="16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DateOfBirth</a:t>
                      </a:r>
                      <a:r>
                        <a:rPr lang="en-US" sz="16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 { get; 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  decimal Price { get; 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  string Currency { get; 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  decimal </a:t>
                      </a:r>
                      <a:r>
                        <a:rPr lang="en-US" sz="1600" b="0" i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BonusPercentage</a:t>
                      </a:r>
                      <a:r>
                        <a:rPr lang="en-US" sz="16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 { get; 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}</a:t>
                      </a:r>
                    </a:p>
                  </a:txBody>
                  <a:tcPr marL="270000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84A494-CA06-49C0-B629-BB1A51EA269B}"/>
              </a:ext>
            </a:extLst>
          </p:cNvPr>
          <p:cNvSpPr txBox="1"/>
          <p:nvPr/>
        </p:nvSpPr>
        <p:spPr>
          <a:xfrm>
            <a:off x="2155370" y="898715"/>
            <a:ext cx="7184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}</a:t>
            </a:r>
            <a:r>
              <a:rPr lang="en-US" sz="11000" b="1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11000" b="1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12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796618"/>
              </p:ext>
            </p:extLst>
          </p:nvPr>
        </p:nvGraphicFramePr>
        <p:xfrm>
          <a:off x="3004449" y="1119674"/>
          <a:ext cx="7604451" cy="4708982"/>
        </p:xfrm>
        <a:graphic>
          <a:graphicData uri="http://schemas.openxmlformats.org/drawingml/2006/table">
            <a:tbl>
              <a:tblPr/>
              <a:tblGrid>
                <a:gridCol w="7604451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interface </a:t>
                      </a:r>
                      <a:r>
                        <a:rPr lang="en-US" sz="1600" b="0" i="0" dirty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Contract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  </a:t>
                      </a:r>
                      <a:r>
                        <a:rPr lang="en-US" sz="1600" b="0" i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EmailAddress</a:t>
                      </a:r>
                      <a:r>
                        <a:rPr lang="en-US" sz="16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 Email { get; 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</a:t>
                      </a:r>
                      <a:r>
                        <a:rPr lang="en-US" sz="1600" b="0" i="0" dirty="0" err="1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Date</a:t>
                      </a:r>
                      <a:r>
                        <a:rPr lang="en-US" sz="1600" b="0" i="0" strike="sngStrike" dirty="0" err="1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Time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DateOfBirth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{ 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get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; 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</a:t>
                      </a:r>
                      <a:r>
                        <a:rPr lang="en-US" sz="16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decimal Price { get; 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  string Currency { get; 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  decimal </a:t>
                      </a:r>
                      <a:r>
                        <a:rPr lang="en-US" sz="1600" b="0" i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BonusPercentage</a:t>
                      </a:r>
                      <a:r>
                        <a:rPr lang="en-US" sz="16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 { get; 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}</a:t>
                      </a:r>
                    </a:p>
                  </a:txBody>
                  <a:tcPr marL="270000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84A494-CA06-49C0-B629-BB1A51EA269B}"/>
              </a:ext>
            </a:extLst>
          </p:cNvPr>
          <p:cNvSpPr txBox="1"/>
          <p:nvPr/>
        </p:nvSpPr>
        <p:spPr>
          <a:xfrm>
            <a:off x="2155370" y="898715"/>
            <a:ext cx="7184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}</a:t>
            </a:r>
            <a:r>
              <a:rPr lang="en-US" sz="11000" b="1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11000" b="1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0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171562"/>
              </p:ext>
            </p:extLst>
          </p:nvPr>
        </p:nvGraphicFramePr>
        <p:xfrm>
          <a:off x="3004449" y="1119674"/>
          <a:ext cx="7604451" cy="4708982"/>
        </p:xfrm>
        <a:graphic>
          <a:graphicData uri="http://schemas.openxmlformats.org/drawingml/2006/table">
            <a:tbl>
              <a:tblPr/>
              <a:tblGrid>
                <a:gridCol w="7604451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interface </a:t>
                      </a:r>
                      <a:r>
                        <a:rPr lang="en-US" sz="1600" b="0" i="0" dirty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Contract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  </a:t>
                      </a:r>
                      <a:r>
                        <a:rPr lang="en-US" sz="1600" b="0" i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EmailAddress</a:t>
                      </a:r>
                      <a:r>
                        <a:rPr lang="en-US" sz="16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 Email { get; 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  Date </a:t>
                      </a:r>
                      <a:r>
                        <a:rPr lang="en-US" sz="1600" b="0" i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DateOfBirth</a:t>
                      </a:r>
                      <a:r>
                        <a:rPr lang="en-US" sz="16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 { get; 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</a:t>
                      </a:r>
                      <a:r>
                        <a:rPr lang="en-US" sz="1600" b="0" i="0" strike="sngStrike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decimal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Money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Price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{ 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get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; 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 </a:t>
                      </a:r>
                      <a:r>
                        <a:rPr lang="en-US" sz="1600" b="0" i="0" strike="sngStrike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sz="1600" b="0" i="0" strike="sngStrike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strike="sng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Currency</a:t>
                      </a:r>
                      <a:r>
                        <a:rPr lang="en-US" sz="1600" b="0" i="0" strike="sngStrike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{ </a:t>
                      </a:r>
                      <a:r>
                        <a:rPr lang="en-US" sz="1600" b="0" i="0" strike="sngStrike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get</a:t>
                      </a:r>
                      <a:r>
                        <a:rPr lang="en-US" sz="1600" b="0" i="0" strike="sngStrike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; 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 </a:t>
                      </a:r>
                      <a:r>
                        <a:rPr lang="en-US" sz="16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decimal </a:t>
                      </a:r>
                      <a:r>
                        <a:rPr lang="en-US" sz="1600" b="0" i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BonusPercentage</a:t>
                      </a:r>
                      <a:r>
                        <a:rPr lang="en-US" sz="16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 { get; 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}</a:t>
                      </a:r>
                    </a:p>
                  </a:txBody>
                  <a:tcPr marL="270000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84A494-CA06-49C0-B629-BB1A51EA269B}"/>
              </a:ext>
            </a:extLst>
          </p:cNvPr>
          <p:cNvSpPr txBox="1"/>
          <p:nvPr/>
        </p:nvSpPr>
        <p:spPr>
          <a:xfrm>
            <a:off x="2155370" y="898715"/>
            <a:ext cx="7184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}</a:t>
            </a:r>
            <a:r>
              <a:rPr lang="en-US" sz="11000" b="1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11000" b="1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788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933446"/>
              </p:ext>
            </p:extLst>
          </p:nvPr>
        </p:nvGraphicFramePr>
        <p:xfrm>
          <a:off x="3004449" y="1119674"/>
          <a:ext cx="7604451" cy="4708982"/>
        </p:xfrm>
        <a:graphic>
          <a:graphicData uri="http://schemas.openxmlformats.org/drawingml/2006/table">
            <a:tbl>
              <a:tblPr/>
              <a:tblGrid>
                <a:gridCol w="7604451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interface </a:t>
                      </a:r>
                      <a:r>
                        <a:rPr lang="en-US" sz="1600" b="0" i="0" dirty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Contract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  </a:t>
                      </a:r>
                      <a:r>
                        <a:rPr lang="en-US" sz="1600" b="0" i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EmailAddress</a:t>
                      </a:r>
                      <a:r>
                        <a:rPr lang="en-US" sz="16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 Email { get; 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  Date </a:t>
                      </a:r>
                      <a:r>
                        <a:rPr lang="en-US" sz="1600" b="0" i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DateOfBirth</a:t>
                      </a:r>
                      <a:r>
                        <a:rPr lang="en-US" sz="16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 { get; 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  Money Price { get; 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</a:t>
                      </a:r>
                      <a:r>
                        <a:rPr lang="en-US" sz="1600" b="0" i="0" strike="sngStrike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decimal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Percentage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Bonus</a:t>
                      </a:r>
                      <a:r>
                        <a:rPr lang="en-US" sz="1600" b="0" i="0" strike="sng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Percentage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{ 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get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; 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}</a:t>
                      </a:r>
                    </a:p>
                  </a:txBody>
                  <a:tcPr marL="270000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84A494-CA06-49C0-B629-BB1A51EA269B}"/>
              </a:ext>
            </a:extLst>
          </p:cNvPr>
          <p:cNvSpPr txBox="1"/>
          <p:nvPr/>
        </p:nvSpPr>
        <p:spPr>
          <a:xfrm>
            <a:off x="2155370" y="898715"/>
            <a:ext cx="7184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}</a:t>
            </a:r>
            <a:r>
              <a:rPr lang="en-US" sz="11000" b="1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11000" b="1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668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2A25D3-F345-44ED-893C-E30B0F6791BC}"/>
              </a:ext>
            </a:extLst>
          </p:cNvPr>
          <p:cNvSpPr/>
          <p:nvPr/>
        </p:nvSpPr>
        <p:spPr>
          <a:xfrm>
            <a:off x="139961" y="382555"/>
            <a:ext cx="3666930" cy="1931436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calaSans" pitchFamily="2" charset="0"/>
              </a:rPr>
              <a:t>Units</a:t>
            </a:r>
            <a:endParaRPr lang="en-NL" sz="4800" b="1" dirty="0">
              <a:latin typeface="Scala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754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255BBD-A6EC-4FC9-835E-CF11187582EE}"/>
              </a:ext>
            </a:extLst>
          </p:cNvPr>
          <p:cNvSpPr txBox="1"/>
          <p:nvPr/>
        </p:nvSpPr>
        <p:spPr>
          <a:xfrm>
            <a:off x="989040" y="132028"/>
            <a:ext cx="17697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“</a:t>
            </a:r>
            <a:r>
              <a:rPr lang="en-US" sz="30000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30000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380175"/>
              </p:ext>
            </p:extLst>
          </p:nvPr>
        </p:nvGraphicFramePr>
        <p:xfrm>
          <a:off x="3004449" y="1119674"/>
          <a:ext cx="7576465" cy="4708982"/>
        </p:xfrm>
        <a:graphic>
          <a:graphicData uri="http://schemas.openxmlformats.org/drawingml/2006/table">
            <a:tbl>
              <a:tblPr/>
              <a:tblGrid>
                <a:gridCol w="7576465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dirty="0">
                          <a:solidFill>
                            <a:schemeClr val="tx1"/>
                          </a:solidFill>
                          <a:latin typeface="FrysBaskerville BT" panose="02020602070505020303" pitchFamily="18" charset="0"/>
                        </a:rPr>
                        <a:t>The Mars Climate Orbiter robotic space probe launched by NASA on December 11, 1998 to study the Martian climate and atmosphere.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dirty="0">
                        <a:solidFill>
                          <a:schemeClr val="tx1"/>
                        </a:solidFill>
                        <a:latin typeface="FrysBaskerville BT" panose="02020602070505020303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dirty="0">
                          <a:solidFill>
                            <a:schemeClr val="tx1"/>
                          </a:solidFill>
                          <a:latin typeface="FrysBaskerville BT" panose="02020602070505020303" pitchFamily="18" charset="0"/>
                        </a:rPr>
                        <a:t>However, on September 23, 1999, communication with the spacecraft was lost as the spacecraft went into orbital insertion, due to ground-based computer software which produced output in non-SI units of pound-force seconds (</a:t>
                      </a:r>
                      <a:r>
                        <a:rPr lang="en-US" sz="1800" b="0" i="1" dirty="0" err="1">
                          <a:solidFill>
                            <a:schemeClr val="tx1"/>
                          </a:solidFill>
                          <a:latin typeface="FrysBaskerville BT" panose="02020602070505020303" pitchFamily="18" charset="0"/>
                        </a:rPr>
                        <a:t>lbf·s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latin typeface="FrysBaskerville BT" panose="02020602070505020303" pitchFamily="18" charset="0"/>
                        </a:rPr>
                        <a:t>) instead of the SI units of newton-seconds (N·s) specified in the contract between NASA and Lockheed.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>
                        <a:solidFill>
                          <a:schemeClr val="tx1"/>
                        </a:solidFill>
                        <a:latin typeface="FrysBaskerville BT" panose="02020602070505020303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>
                          <a:solidFill>
                            <a:schemeClr val="tx1"/>
                          </a:solidFill>
                          <a:latin typeface="FrysBaskerville BT" panose="02020602070505020303" pitchFamily="18" charset="0"/>
                        </a:rPr>
                        <a:t>$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latin typeface="FrysBaskerville BT" panose="02020602070505020303" pitchFamily="18" charset="0"/>
                        </a:rPr>
                        <a:t>125  million was lost.</a:t>
                      </a:r>
                      <a:endParaRPr lang="en-NL" sz="1800" b="0" dirty="0"/>
                    </a:p>
                  </a:txBody>
                  <a:tcPr marL="270000" anchor="ctr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75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6C7E36C-DA88-44B6-8381-BE433035AE0D}"/>
              </a:ext>
            </a:extLst>
          </p:cNvPr>
          <p:cNvSpPr/>
          <p:nvPr/>
        </p:nvSpPr>
        <p:spPr>
          <a:xfrm>
            <a:off x="475860" y="5271796"/>
            <a:ext cx="4292083" cy="1334277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calaSans" pitchFamily="2" charset="0"/>
              </a:rPr>
              <a:t>Craftsmanship</a:t>
            </a:r>
          </a:p>
        </p:txBody>
      </p:sp>
    </p:spTree>
    <p:extLst>
      <p:ext uri="{BB962C8B-B14F-4D97-AF65-F5344CB8AC3E}">
        <p14:creationId xmlns:p14="http://schemas.microsoft.com/office/powerpoint/2010/main" val="1132430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569052"/>
              </p:ext>
            </p:extLst>
          </p:nvPr>
        </p:nvGraphicFramePr>
        <p:xfrm>
          <a:off x="3004449" y="1119674"/>
          <a:ext cx="8873420" cy="4708982"/>
        </p:xfrm>
        <a:graphic>
          <a:graphicData uri="http://schemas.openxmlformats.org/drawingml/2006/table">
            <a:tbl>
              <a:tblPr/>
              <a:tblGrid>
                <a:gridCol w="8873420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double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price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520.50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;</a:t>
                      </a:r>
                      <a:endParaRPr lang="en-US" sz="1600" b="0" i="0" dirty="0">
                        <a:solidFill>
                          <a:srgbClr val="00B0F0"/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double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discount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20.00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;</a:t>
                      </a:r>
                      <a:endParaRPr lang="en-US" sz="1600" b="0" i="0" dirty="0">
                        <a:solidFill>
                          <a:srgbClr val="00B0F0"/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double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total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price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-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discount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; </a:t>
                      </a:r>
                      <a:r>
                        <a:rPr lang="en-US" sz="1600" b="0" i="0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// 500.50</a:t>
                      </a:r>
                    </a:p>
                  </a:txBody>
                  <a:tcPr marL="270000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84A494-CA06-49C0-B629-BB1A51EA269B}"/>
              </a:ext>
            </a:extLst>
          </p:cNvPr>
          <p:cNvSpPr txBox="1"/>
          <p:nvPr/>
        </p:nvSpPr>
        <p:spPr>
          <a:xfrm>
            <a:off x="2155370" y="898715"/>
            <a:ext cx="7184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}</a:t>
            </a:r>
            <a:r>
              <a:rPr lang="en-US" sz="11000" b="1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11000" b="1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912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935675"/>
              </p:ext>
            </p:extLst>
          </p:nvPr>
        </p:nvGraphicFramePr>
        <p:xfrm>
          <a:off x="3004449" y="1119674"/>
          <a:ext cx="8873420" cy="4708982"/>
        </p:xfrm>
        <a:graphic>
          <a:graphicData uri="http://schemas.openxmlformats.org/drawingml/2006/table">
            <a:tbl>
              <a:tblPr/>
              <a:tblGrid>
                <a:gridCol w="8873420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Money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price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520.50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+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Currency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EUR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;</a:t>
                      </a:r>
                      <a:endParaRPr lang="en-US" sz="1600" b="0" i="0" dirty="0">
                        <a:solidFill>
                          <a:srgbClr val="00B0F0"/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Money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discount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20.00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+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Currency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EUR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;</a:t>
                      </a:r>
                      <a:endParaRPr lang="en-US" sz="1600" b="0" i="0" dirty="0">
                        <a:solidFill>
                          <a:srgbClr val="00B0F0"/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Money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total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price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-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discount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; </a:t>
                      </a:r>
                      <a:r>
                        <a:rPr lang="en-US" sz="1600" b="0" i="0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// 500.50 EUR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270000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84A494-CA06-49C0-B629-BB1A51EA269B}"/>
              </a:ext>
            </a:extLst>
          </p:cNvPr>
          <p:cNvSpPr txBox="1"/>
          <p:nvPr/>
        </p:nvSpPr>
        <p:spPr>
          <a:xfrm>
            <a:off x="2155370" y="898715"/>
            <a:ext cx="7184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}</a:t>
            </a:r>
            <a:r>
              <a:rPr lang="en-US" sz="11000" b="1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11000" b="1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69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182303"/>
              </p:ext>
            </p:extLst>
          </p:nvPr>
        </p:nvGraphicFramePr>
        <p:xfrm>
          <a:off x="3004449" y="1119674"/>
          <a:ext cx="8873420" cy="4708982"/>
        </p:xfrm>
        <a:graphic>
          <a:graphicData uri="http://schemas.openxmlformats.org/drawingml/2006/table">
            <a:tbl>
              <a:tblPr/>
              <a:tblGrid>
                <a:gridCol w="8873420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Money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price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520.50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+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Currency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USD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;</a:t>
                      </a:r>
                      <a:endParaRPr lang="en-US" sz="1600" b="0" i="0" dirty="0">
                        <a:solidFill>
                          <a:srgbClr val="00B0F0"/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Money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discount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20.00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+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Currency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EUR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;</a:t>
                      </a:r>
                      <a:endParaRPr lang="en-US" sz="1600" b="0" i="0" dirty="0">
                        <a:solidFill>
                          <a:srgbClr val="00B0F0"/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Money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total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price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-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discount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; </a:t>
                      </a:r>
                      <a:r>
                        <a:rPr lang="en-US" sz="1600" b="0" i="0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// throws currency mismatch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270000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84A494-CA06-49C0-B629-BB1A51EA269B}"/>
              </a:ext>
            </a:extLst>
          </p:cNvPr>
          <p:cNvSpPr txBox="1"/>
          <p:nvPr/>
        </p:nvSpPr>
        <p:spPr>
          <a:xfrm>
            <a:off x="2155370" y="898715"/>
            <a:ext cx="7184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}</a:t>
            </a:r>
            <a:r>
              <a:rPr lang="en-US" sz="11000" b="1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11000" b="1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452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E0A014-045E-40B8-9E2B-83F0EBF9745D}"/>
              </a:ext>
            </a:extLst>
          </p:cNvPr>
          <p:cNvSpPr/>
          <p:nvPr/>
        </p:nvSpPr>
        <p:spPr>
          <a:xfrm>
            <a:off x="569166" y="681135"/>
            <a:ext cx="4674638" cy="2481944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calaSans" pitchFamily="2" charset="0"/>
              </a:rPr>
              <a:t>Normalization</a:t>
            </a:r>
          </a:p>
        </p:txBody>
      </p:sp>
    </p:spTree>
    <p:extLst>
      <p:ext uri="{BB962C8B-B14F-4D97-AF65-F5344CB8AC3E}">
        <p14:creationId xmlns:p14="http://schemas.microsoft.com/office/powerpoint/2010/main" val="2279985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122913"/>
              </p:ext>
            </p:extLst>
          </p:nvPr>
        </p:nvGraphicFramePr>
        <p:xfrm>
          <a:off x="2976456" y="1119674"/>
          <a:ext cx="7604451" cy="4708982"/>
        </p:xfrm>
        <a:graphic>
          <a:graphicData uri="http://schemas.openxmlformats.org/drawingml/2006/table">
            <a:tbl>
              <a:tblPr/>
              <a:tblGrid>
                <a:gridCol w="7604451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rgbClr val="00B0F0"/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[</a:t>
                      </a:r>
                      <a:r>
                        <a:rPr lang="en-US" sz="1600" b="0" i="0" dirty="0" err="1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TestCase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"grr"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[</a:t>
                      </a:r>
                      <a:r>
                        <a:rPr lang="en-US" sz="1600" b="0" i="0" dirty="0" err="1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TestCase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"GRR"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[</a:t>
                      </a:r>
                      <a:r>
                        <a:rPr lang="en-US" sz="1600" b="0" i="0" dirty="0" err="1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TestCase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"G. R. R."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public void 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Parsing_initials_normalizes_input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input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  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var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expected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= </a:t>
                      </a:r>
                      <a:r>
                        <a:rPr lang="en-US" sz="1600" b="0" i="0" dirty="0" err="1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Initials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Parse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"G.R.R."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  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var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initials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= </a:t>
                      </a:r>
                      <a:r>
                        <a:rPr lang="en-US" sz="1600" b="0" i="0" dirty="0" err="1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Initials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Parse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input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  </a:t>
                      </a:r>
                      <a:r>
                        <a:rPr lang="en-US" sz="1600" b="0" i="0" dirty="0" err="1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Assert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AreEqual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expected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initials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270000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84A494-CA06-49C0-B629-BB1A51EA269B}"/>
              </a:ext>
            </a:extLst>
          </p:cNvPr>
          <p:cNvSpPr txBox="1"/>
          <p:nvPr/>
        </p:nvSpPr>
        <p:spPr>
          <a:xfrm>
            <a:off x="2155370" y="898715"/>
            <a:ext cx="7184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}</a:t>
            </a:r>
            <a:r>
              <a:rPr lang="en-US" sz="11000" b="1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11000" b="1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004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404721"/>
              </p:ext>
            </p:extLst>
          </p:nvPr>
        </p:nvGraphicFramePr>
        <p:xfrm>
          <a:off x="3004449" y="1119674"/>
          <a:ext cx="7604451" cy="4708982"/>
        </p:xfrm>
        <a:graphic>
          <a:graphicData uri="http://schemas.openxmlformats.org/drawingml/2006/table">
            <a:tbl>
              <a:tblPr/>
              <a:tblGrid>
                <a:gridCol w="7604451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rgbClr val="00B0F0"/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var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percentage_0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double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Parse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"12.5%"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var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percentage_1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double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Parse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"12.5"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 err="1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Assert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AreNotEqual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percentage_0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percentage_1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);</a:t>
                      </a:r>
                      <a:endParaRPr lang="en-US" sz="1600" b="0" i="0" dirty="0">
                        <a:solidFill>
                          <a:srgbClr val="00B0F0"/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rgbClr val="00B0F0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270000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84A494-CA06-49C0-B629-BB1A51EA269B}"/>
              </a:ext>
            </a:extLst>
          </p:cNvPr>
          <p:cNvSpPr txBox="1"/>
          <p:nvPr/>
        </p:nvSpPr>
        <p:spPr>
          <a:xfrm>
            <a:off x="2155370" y="898715"/>
            <a:ext cx="7184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}</a:t>
            </a:r>
            <a:r>
              <a:rPr lang="en-US" sz="11000" b="1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11000" b="1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083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901379"/>
              </p:ext>
            </p:extLst>
          </p:nvPr>
        </p:nvGraphicFramePr>
        <p:xfrm>
          <a:off x="3004449" y="1119674"/>
          <a:ext cx="7604451" cy="4708982"/>
        </p:xfrm>
        <a:graphic>
          <a:graphicData uri="http://schemas.openxmlformats.org/drawingml/2006/table">
            <a:tbl>
              <a:tblPr/>
              <a:tblGrid>
                <a:gridCol w="7604451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rgbClr val="00B0F0"/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var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percentage_0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Percentage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Parse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"12.5%"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var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percentage_1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Percentage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Parse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"12.5"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 err="1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Assert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AreEqual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percentage_0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percentage_1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);</a:t>
                      </a:r>
                      <a:endParaRPr lang="en-US" sz="1600" b="0" i="0" dirty="0">
                        <a:solidFill>
                          <a:srgbClr val="00B0F0"/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rgbClr val="00B0F0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270000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84A494-CA06-49C0-B629-BB1A51EA269B}"/>
              </a:ext>
            </a:extLst>
          </p:cNvPr>
          <p:cNvSpPr txBox="1"/>
          <p:nvPr/>
        </p:nvSpPr>
        <p:spPr>
          <a:xfrm>
            <a:off x="2155370" y="898715"/>
            <a:ext cx="7184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}</a:t>
            </a:r>
            <a:r>
              <a:rPr lang="en-US" sz="11000" b="1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11000" b="1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620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E0A014-045E-40B8-9E2B-83F0EBF9745D}"/>
              </a:ext>
            </a:extLst>
          </p:cNvPr>
          <p:cNvSpPr/>
          <p:nvPr/>
        </p:nvSpPr>
        <p:spPr>
          <a:xfrm>
            <a:off x="606489" y="867747"/>
            <a:ext cx="3536303" cy="1651520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calaSans" pitchFamily="2" charset="0"/>
              </a:rPr>
              <a:t>Formatting</a:t>
            </a:r>
          </a:p>
        </p:txBody>
      </p:sp>
    </p:spTree>
    <p:extLst>
      <p:ext uri="{BB962C8B-B14F-4D97-AF65-F5344CB8AC3E}">
        <p14:creationId xmlns:p14="http://schemas.microsoft.com/office/powerpoint/2010/main" val="1247974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041670"/>
              </p:ext>
            </p:extLst>
          </p:nvPr>
        </p:nvGraphicFramePr>
        <p:xfrm>
          <a:off x="3004449" y="1119674"/>
          <a:ext cx="7604451" cy="4708982"/>
        </p:xfrm>
        <a:graphic>
          <a:graphicData uri="http://schemas.openxmlformats.org/drawingml/2006/table">
            <a:tbl>
              <a:tblPr/>
              <a:tblGrid>
                <a:gridCol w="7604451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var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size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StreamSize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FromMegabyte</a:t>
                      </a:r>
                      <a:r>
                        <a:rPr lang="en-US" sz="16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12.5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 err="1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size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ToString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"0.00 F"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);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// 12.50 Megabyte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 err="1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size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ToString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"#,##0 kB"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);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// 12,500 kB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endParaRPr lang="en-US" sz="1600" b="0" i="0" dirty="0">
                        <a:solidFill>
                          <a:srgbClr val="00B0F0"/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rgbClr val="00B0F0"/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rgbClr val="00B0F0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270000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84A494-CA06-49C0-B629-BB1A51EA269B}"/>
              </a:ext>
            </a:extLst>
          </p:cNvPr>
          <p:cNvSpPr txBox="1"/>
          <p:nvPr/>
        </p:nvSpPr>
        <p:spPr>
          <a:xfrm>
            <a:off x="2155370" y="898715"/>
            <a:ext cx="7184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}</a:t>
            </a:r>
            <a:r>
              <a:rPr lang="en-US" sz="11000" b="1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11000" b="1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248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E0A014-045E-40B8-9E2B-83F0EBF9745D}"/>
              </a:ext>
            </a:extLst>
          </p:cNvPr>
          <p:cNvSpPr/>
          <p:nvPr/>
        </p:nvSpPr>
        <p:spPr>
          <a:xfrm>
            <a:off x="1091681" y="4226767"/>
            <a:ext cx="4105470" cy="1996752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calaSans" pitchFamily="2" charset="0"/>
              </a:rPr>
              <a:t>Validation</a:t>
            </a:r>
          </a:p>
        </p:txBody>
      </p:sp>
    </p:spTree>
    <p:extLst>
      <p:ext uri="{BB962C8B-B14F-4D97-AF65-F5344CB8AC3E}">
        <p14:creationId xmlns:p14="http://schemas.microsoft.com/office/powerpoint/2010/main" val="2675496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255BBD-A6EC-4FC9-835E-CF11187582EE}"/>
              </a:ext>
            </a:extLst>
          </p:cNvPr>
          <p:cNvSpPr txBox="1"/>
          <p:nvPr/>
        </p:nvSpPr>
        <p:spPr>
          <a:xfrm>
            <a:off x="989040" y="132028"/>
            <a:ext cx="17697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“</a:t>
            </a:r>
            <a:r>
              <a:rPr lang="en-US" sz="30000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30000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853472"/>
              </p:ext>
            </p:extLst>
          </p:nvPr>
        </p:nvGraphicFramePr>
        <p:xfrm>
          <a:off x="3004449" y="1119674"/>
          <a:ext cx="7576465" cy="4708982"/>
        </p:xfrm>
        <a:graphic>
          <a:graphicData uri="http://schemas.openxmlformats.org/drawingml/2006/table">
            <a:tbl>
              <a:tblPr/>
              <a:tblGrid>
                <a:gridCol w="7576465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FrysBaskerville BT" panose="02020602070505020303" pitchFamily="18" charset="0"/>
                        </a:rPr>
                        <a:t>Code should be easy to reason about</a:t>
                      </a:r>
                      <a:br>
                        <a:rPr lang="en-US" sz="2400" b="0" i="1" dirty="0">
                          <a:solidFill>
                            <a:schemeClr val="tx1"/>
                          </a:solidFill>
                          <a:latin typeface="FrysBaskerville BT" panose="02020602070505020303" pitchFamily="18" charset="0"/>
                        </a:rPr>
                      </a:b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FrysBaskerville BT" panose="02020602070505020303" pitchFamily="18" charset="0"/>
                        </a:rPr>
                        <a:t>~ </a:t>
                      </a:r>
                      <a:r>
                        <a:rPr lang="en-US" sz="2400" b="0" i="0" dirty="0">
                          <a:solidFill>
                            <a:srgbClr val="0070C0"/>
                          </a:solidFill>
                          <a:latin typeface="FrysBaskerville BT" panose="02020602070505020303" pitchFamily="18" charset="0"/>
                        </a:rPr>
                        <a:t>Some genius 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FrysBaskerville BT" panose="02020602070505020303" pitchFamily="18" charset="0"/>
                        </a:rPr>
                        <a:t>~</a:t>
                      </a:r>
                      <a:endParaRPr lang="en-NL" sz="2400" b="0" i="0" dirty="0"/>
                    </a:p>
                  </a:txBody>
                  <a:tcPr marL="270000" anchor="ctr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285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681947"/>
              </p:ext>
            </p:extLst>
          </p:nvPr>
        </p:nvGraphicFramePr>
        <p:xfrm>
          <a:off x="3004448" y="1119674"/>
          <a:ext cx="9974433" cy="4708982"/>
        </p:xfrm>
        <a:graphic>
          <a:graphicData uri="http://schemas.openxmlformats.org/drawingml/2006/table">
            <a:tbl>
              <a:tblPr/>
              <a:tblGrid>
                <a:gridCol w="9974433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struct </a:t>
                      </a:r>
                      <a:r>
                        <a:rPr lang="en-US" sz="1600" b="0" i="0" dirty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Iban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{</a:t>
                      </a:r>
                      <a:b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</a:b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 static </a:t>
                      </a:r>
                      <a:r>
                        <a:rPr lang="en-US" sz="1600" b="0" i="0" dirty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Iban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Parse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str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  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var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norm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=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Normalize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str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  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return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MatchPattern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norm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 &amp;&amp; 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ValidForCountry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norm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 &amp;&amp; </a:t>
                      </a:r>
                      <a:r>
                        <a:rPr lang="en-US" sz="16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Mod97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norm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    ?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new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Iban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norm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    : 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throw new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FormatException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"Not a valid IBAN."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}</a:t>
                      </a:r>
                    </a:p>
                  </a:txBody>
                  <a:tcPr marL="270000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84A494-CA06-49C0-B629-BB1A51EA269B}"/>
              </a:ext>
            </a:extLst>
          </p:cNvPr>
          <p:cNvSpPr txBox="1"/>
          <p:nvPr/>
        </p:nvSpPr>
        <p:spPr>
          <a:xfrm>
            <a:off x="2155370" y="898715"/>
            <a:ext cx="7184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}</a:t>
            </a:r>
            <a:r>
              <a:rPr lang="en-US" sz="11000" b="1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11000" b="1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38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E0A014-045E-40B8-9E2B-83F0EBF9745D}"/>
              </a:ext>
            </a:extLst>
          </p:cNvPr>
          <p:cNvSpPr/>
          <p:nvPr/>
        </p:nvSpPr>
        <p:spPr>
          <a:xfrm>
            <a:off x="277336" y="4591455"/>
            <a:ext cx="6151230" cy="1927666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calaSans" pitchFamily="2" charset="0"/>
              </a:rPr>
              <a:t>Anti-corruption layer</a:t>
            </a:r>
          </a:p>
        </p:txBody>
      </p:sp>
    </p:spTree>
    <p:extLst>
      <p:ext uri="{BB962C8B-B14F-4D97-AF65-F5344CB8AC3E}">
        <p14:creationId xmlns:p14="http://schemas.microsoft.com/office/powerpoint/2010/main" val="4268464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632556"/>
              </p:ext>
            </p:extLst>
          </p:nvPr>
        </p:nvGraphicFramePr>
        <p:xfrm>
          <a:off x="3004449" y="1119674"/>
          <a:ext cx="7604451" cy="4708982"/>
        </p:xfrm>
        <a:graphic>
          <a:graphicData uri="http://schemas.openxmlformats.org/drawingml/2006/table">
            <a:tbl>
              <a:tblPr/>
              <a:tblGrid>
                <a:gridCol w="7604451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strike="noStrike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void </a:t>
                      </a:r>
                      <a:r>
                        <a:rPr lang="en-US" sz="1600" b="0" i="0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Store</a:t>
                      </a:r>
                      <a:r>
                        <a:rPr lang="en-US" sz="1600" b="0" i="0" strike="noStrike" dirty="0">
                          <a:solidFill>
                            <a:srgbClr val="003366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strike="noStrike" dirty="0" err="1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DateTime</a:t>
                      </a:r>
                      <a:r>
                        <a:rPr lang="en-US" sz="1600" b="0" i="0" strike="noStrike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strike="noStrike" dirty="0" err="1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dateOfBirth</a:t>
                      </a:r>
                      <a:r>
                        <a:rPr lang="en-US" sz="1600" b="0" i="0" strike="noStrike" dirty="0">
                          <a:solidFill>
                            <a:srgbClr val="003366"/>
                          </a:solidFill>
                          <a:latin typeface="Consolas" panose="020B0609020204030204" pitchFamily="49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strike="noStrike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strike="noStrike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</a:t>
                      </a:r>
                      <a:r>
                        <a:rPr lang="en-US" sz="1600" b="0" i="0" strike="noStrike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var</a:t>
                      </a:r>
                      <a:r>
                        <a:rPr lang="en-US" sz="1600" b="0" i="0" strike="noStrike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strike="noStrike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command</a:t>
                      </a:r>
                      <a:r>
                        <a:rPr lang="en-US" sz="1600" b="0" i="0" strike="noStrike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= </a:t>
                      </a:r>
                      <a:r>
                        <a:rPr lang="en-US" sz="1600" b="0" i="0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CreateCommand</a:t>
                      </a:r>
                      <a:r>
                        <a:rPr lang="en-US" sz="1600" b="0" i="0" strike="noStrike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strike="noStrike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</a:t>
                      </a:r>
                      <a:r>
                        <a:rPr lang="en-US" sz="1600" b="0" i="0" strike="noStrike" dirty="0" err="1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command</a:t>
                      </a:r>
                      <a:r>
                        <a:rPr lang="en-US" sz="1600" b="0" i="0" strike="noStrike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AddParameter</a:t>
                      </a:r>
                      <a:r>
                        <a:rPr lang="en-US" sz="1600" b="0" i="0" strike="noStrike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strike="noStrike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sz="1600" b="0" i="0" strike="noStrike" dirty="0" err="1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dateOfBirth</a:t>
                      </a:r>
                      <a:r>
                        <a:rPr lang="en-US" sz="1600" b="0" i="0" strike="noStrike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sz="1600" b="0" i="0" strike="noStrike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600" b="0" i="0" strike="noStrike" dirty="0" err="1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dateOfBirth</a:t>
                      </a:r>
                      <a:r>
                        <a:rPr lang="en-US" sz="1600" b="0" i="0" strike="noStrike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Date</a:t>
                      </a:r>
                      <a:r>
                        <a:rPr lang="en-US" sz="1600" b="0" i="0" strike="noStrike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}</a:t>
                      </a:r>
                    </a:p>
                  </a:txBody>
                  <a:tcPr marL="270000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84A494-CA06-49C0-B629-BB1A51EA269B}"/>
              </a:ext>
            </a:extLst>
          </p:cNvPr>
          <p:cNvSpPr txBox="1"/>
          <p:nvPr/>
        </p:nvSpPr>
        <p:spPr>
          <a:xfrm>
            <a:off x="2155370" y="898715"/>
            <a:ext cx="7184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}</a:t>
            </a:r>
            <a:r>
              <a:rPr lang="en-US" sz="11000" b="1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11000" b="1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361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864206"/>
              </p:ext>
            </p:extLst>
          </p:nvPr>
        </p:nvGraphicFramePr>
        <p:xfrm>
          <a:off x="3004449" y="1119674"/>
          <a:ext cx="7604451" cy="4708982"/>
        </p:xfrm>
        <a:graphic>
          <a:graphicData uri="http://schemas.openxmlformats.org/drawingml/2006/table">
            <a:tbl>
              <a:tblPr/>
              <a:tblGrid>
                <a:gridCol w="7604451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void </a:t>
                      </a:r>
                      <a:r>
                        <a:rPr lang="en-US" sz="16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Store</a:t>
                      </a:r>
                      <a:r>
                        <a:rPr lang="en-US" sz="1600" b="0" i="0" dirty="0">
                          <a:solidFill>
                            <a:srgbClr val="003366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 err="1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Date</a:t>
                      </a:r>
                      <a:r>
                        <a:rPr lang="en-US" sz="1600" b="0" i="0" strike="sngStrike" dirty="0" err="1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Time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dateOfBirth</a:t>
                      </a:r>
                      <a:r>
                        <a:rPr lang="en-US" sz="1600" b="0" i="0" dirty="0">
                          <a:solidFill>
                            <a:srgbClr val="003366"/>
                          </a:solidFill>
                          <a:latin typeface="Consolas" panose="020B0609020204030204" pitchFamily="49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var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command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= 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CreateCommand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</a:t>
                      </a:r>
                      <a:r>
                        <a:rPr lang="en-US" sz="1600" b="0" i="0" dirty="0" err="1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command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AddParameter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sz="1600" b="0" i="0" dirty="0" err="1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dateOfBirth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600" b="0" i="0" dirty="0" err="1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dateOfBirth</a:t>
                      </a:r>
                      <a:r>
                        <a:rPr lang="en-US" sz="1600" b="0" i="0" strike="sngStrike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strike="sng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Date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}</a:t>
                      </a:r>
                    </a:p>
                  </a:txBody>
                  <a:tcPr marL="270000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84A494-CA06-49C0-B629-BB1A51EA269B}"/>
              </a:ext>
            </a:extLst>
          </p:cNvPr>
          <p:cNvSpPr txBox="1"/>
          <p:nvPr/>
        </p:nvSpPr>
        <p:spPr>
          <a:xfrm>
            <a:off x="2155370" y="898715"/>
            <a:ext cx="7184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}</a:t>
            </a:r>
            <a:r>
              <a:rPr lang="en-US" sz="11000" b="1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11000" b="1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477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992100"/>
              </p:ext>
            </p:extLst>
          </p:nvPr>
        </p:nvGraphicFramePr>
        <p:xfrm>
          <a:off x="3004449" y="1119674"/>
          <a:ext cx="7604451" cy="4708982"/>
        </p:xfrm>
        <a:graphic>
          <a:graphicData uri="http://schemas.openxmlformats.org/drawingml/2006/table">
            <a:tbl>
              <a:tblPr/>
              <a:tblGrid>
                <a:gridCol w="7604451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void </a:t>
                      </a:r>
                      <a:r>
                        <a:rPr lang="en-US" sz="16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Store</a:t>
                      </a:r>
                      <a:r>
                        <a:rPr lang="en-US" sz="1600" b="0" i="0" dirty="0">
                          <a:solidFill>
                            <a:srgbClr val="003366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Date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dateOfBirth</a:t>
                      </a:r>
                      <a:r>
                        <a:rPr lang="en-US" sz="1600" b="0" i="0" dirty="0">
                          <a:solidFill>
                            <a:srgbClr val="003366"/>
                          </a:solidFill>
                          <a:latin typeface="Consolas" panose="020B0609020204030204" pitchFamily="49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var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command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= 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CreateCommand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</a:t>
                      </a:r>
                      <a:r>
                        <a:rPr lang="en-US" sz="1600" b="0" i="0" dirty="0" err="1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command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AddParameter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sz="1600" b="0" i="0" dirty="0" err="1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dateOfBirth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"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600" b="0" i="0" dirty="0" err="1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dateOfBirth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}</a:t>
                      </a:r>
                    </a:p>
                  </a:txBody>
                  <a:tcPr marL="270000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84A494-CA06-49C0-B629-BB1A51EA269B}"/>
              </a:ext>
            </a:extLst>
          </p:cNvPr>
          <p:cNvSpPr txBox="1"/>
          <p:nvPr/>
        </p:nvSpPr>
        <p:spPr>
          <a:xfrm>
            <a:off x="2155370" y="898715"/>
            <a:ext cx="7184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}</a:t>
            </a:r>
            <a:r>
              <a:rPr lang="en-US" sz="11000" b="1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11000" b="1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840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689121"/>
              </p:ext>
            </p:extLst>
          </p:nvPr>
        </p:nvGraphicFramePr>
        <p:xfrm>
          <a:off x="3004449" y="1119674"/>
          <a:ext cx="7604451" cy="4708982"/>
        </p:xfrm>
        <a:graphic>
          <a:graphicData uri="http://schemas.openxmlformats.org/drawingml/2006/table">
            <a:tbl>
              <a:tblPr/>
              <a:tblGrid>
                <a:gridCol w="7604451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async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Task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decimal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&gt; </a:t>
                      </a:r>
                      <a:r>
                        <a:rPr lang="en-US" sz="16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Balance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iban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, …)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</a:t>
                      </a:r>
                      <a:r>
                        <a:rPr lang="en-US" sz="1600" b="0" i="0" dirty="0" err="1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Guard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IsIban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 err="1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iban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var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response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= 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await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Client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PostAsync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new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Request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  Iban = </a:t>
                      </a:r>
                      <a:r>
                        <a:rPr lang="en-US" sz="1600" b="0" i="0" dirty="0" err="1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iban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Remove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" "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600" b="0" i="0" dirty="0" err="1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Empty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ToUpper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(),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  …</a:t>
                      </a:r>
                      <a:endParaRPr lang="en-US" sz="1600" b="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}</a:t>
                      </a:r>
                    </a:p>
                  </a:txBody>
                  <a:tcPr marL="270000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84A494-CA06-49C0-B629-BB1A51EA269B}"/>
              </a:ext>
            </a:extLst>
          </p:cNvPr>
          <p:cNvSpPr txBox="1"/>
          <p:nvPr/>
        </p:nvSpPr>
        <p:spPr>
          <a:xfrm>
            <a:off x="2155370" y="898715"/>
            <a:ext cx="7184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}</a:t>
            </a:r>
            <a:r>
              <a:rPr lang="en-US" sz="11000" b="1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11000" b="1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688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991915"/>
              </p:ext>
            </p:extLst>
          </p:nvPr>
        </p:nvGraphicFramePr>
        <p:xfrm>
          <a:off x="3004449" y="1119674"/>
          <a:ext cx="7604451" cy="4708982"/>
        </p:xfrm>
        <a:graphic>
          <a:graphicData uri="http://schemas.openxmlformats.org/drawingml/2006/table">
            <a:tbl>
              <a:tblPr/>
              <a:tblGrid>
                <a:gridCol w="7604451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async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Task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decimal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&gt; </a:t>
                      </a:r>
                      <a:r>
                        <a:rPr lang="en-US" sz="16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Balance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 err="1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Iban</a:t>
                      </a:r>
                      <a:r>
                        <a:rPr lang="en-US" sz="1600" b="0" i="0" strike="sngStrike" dirty="0" err="1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iban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, …)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</a:t>
                      </a:r>
                      <a:r>
                        <a:rPr lang="en-US" sz="1600" b="0" i="0" strike="sngStrike" dirty="0" err="1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Guard</a:t>
                      </a:r>
                      <a:r>
                        <a:rPr lang="en-US" sz="1600" b="0" i="0" strike="sngStrike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strike="sng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IsIban</a:t>
                      </a:r>
                      <a:r>
                        <a:rPr lang="en-US" sz="1600" b="0" i="0" strike="sngStrike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strike="sngStrike" dirty="0" err="1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iban</a:t>
                      </a:r>
                      <a:r>
                        <a:rPr lang="en-US" sz="1600" b="0" i="0" strike="sngStrike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var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response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= 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await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Client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PostAsync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new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Request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  Iban = </a:t>
                      </a:r>
                      <a:r>
                        <a:rPr lang="en-US" sz="1600" b="0" i="0" dirty="0" err="1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iban</a:t>
                      </a:r>
                      <a:r>
                        <a:rPr lang="en-US" sz="1600" b="0" i="0" strike="sngStrike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strike="sng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Remove</a:t>
                      </a:r>
                      <a:r>
                        <a:rPr lang="en-US" sz="1600" b="0" i="0" strike="sngStrike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strike="sngStrike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" "</a:t>
                      </a:r>
                      <a:r>
                        <a:rPr lang="en-US" sz="1600" b="0" i="0" strike="sngStrike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600" b="0" i="0" strike="sngStrike" dirty="0" err="1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sz="1600" b="0" i="0" strike="sngStrike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strike="sng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Empty</a:t>
                      </a:r>
                      <a:r>
                        <a:rPr lang="en-US" sz="1600" b="0" i="0" strike="sngStrike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).</a:t>
                      </a:r>
                      <a:r>
                        <a:rPr lang="en-US" sz="1600" b="0" i="0" strike="sng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ToUpper</a:t>
                      </a:r>
                      <a:r>
                        <a:rPr lang="en-US" sz="1600" b="0" i="0" strike="sngStrike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()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  …</a:t>
                      </a:r>
                      <a:endParaRPr lang="en-US" sz="1600" b="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}</a:t>
                      </a:r>
                    </a:p>
                  </a:txBody>
                  <a:tcPr marL="270000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84A494-CA06-49C0-B629-BB1A51EA269B}"/>
              </a:ext>
            </a:extLst>
          </p:cNvPr>
          <p:cNvSpPr txBox="1"/>
          <p:nvPr/>
        </p:nvSpPr>
        <p:spPr>
          <a:xfrm>
            <a:off x="2155370" y="898715"/>
            <a:ext cx="7184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}</a:t>
            </a:r>
            <a:r>
              <a:rPr lang="en-US" sz="11000" b="1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11000" b="1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6732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007258"/>
              </p:ext>
            </p:extLst>
          </p:nvPr>
        </p:nvGraphicFramePr>
        <p:xfrm>
          <a:off x="3004449" y="1119674"/>
          <a:ext cx="7604451" cy="4708982"/>
        </p:xfrm>
        <a:graphic>
          <a:graphicData uri="http://schemas.openxmlformats.org/drawingml/2006/table">
            <a:tbl>
              <a:tblPr/>
              <a:tblGrid>
                <a:gridCol w="7604451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async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Task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&lt;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decimal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&gt; </a:t>
                      </a:r>
                      <a:r>
                        <a:rPr lang="en-US" sz="16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Balance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Iban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iban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, …)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var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response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= 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await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Client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PostAsync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new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Request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  Iban = </a:t>
                      </a:r>
                      <a:r>
                        <a:rPr lang="en-US" sz="1600" b="0" i="0" dirty="0" err="1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iban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  …</a:t>
                      </a:r>
                      <a:endParaRPr lang="en-US" sz="1600" b="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}</a:t>
                      </a:r>
                    </a:p>
                  </a:txBody>
                  <a:tcPr marL="270000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84A494-CA06-49C0-B629-BB1A51EA269B}"/>
              </a:ext>
            </a:extLst>
          </p:cNvPr>
          <p:cNvSpPr txBox="1"/>
          <p:nvPr/>
        </p:nvSpPr>
        <p:spPr>
          <a:xfrm>
            <a:off x="2155370" y="898715"/>
            <a:ext cx="7184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}</a:t>
            </a:r>
            <a:r>
              <a:rPr lang="en-US" sz="11000" b="1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11000" b="1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04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E0A014-045E-40B8-9E2B-83F0EBF9745D}"/>
              </a:ext>
            </a:extLst>
          </p:cNvPr>
          <p:cNvSpPr/>
          <p:nvPr/>
        </p:nvSpPr>
        <p:spPr>
          <a:xfrm>
            <a:off x="8257591" y="3251718"/>
            <a:ext cx="3732246" cy="1656185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calaSans" pitchFamily="2" charset="0"/>
              </a:rPr>
              <a:t>Domain logic</a:t>
            </a:r>
          </a:p>
        </p:txBody>
      </p:sp>
    </p:spTree>
    <p:extLst>
      <p:ext uri="{BB962C8B-B14F-4D97-AF65-F5344CB8AC3E}">
        <p14:creationId xmlns:p14="http://schemas.microsoft.com/office/powerpoint/2010/main" val="2108230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598385"/>
              </p:ext>
            </p:extLst>
          </p:nvPr>
        </p:nvGraphicFramePr>
        <p:xfrm>
          <a:off x="3004449" y="1119674"/>
          <a:ext cx="7604451" cy="4708982"/>
        </p:xfrm>
        <a:graphic>
          <a:graphicData uri="http://schemas.openxmlformats.org/drawingml/2006/table">
            <a:tbl>
              <a:tblPr/>
              <a:tblGrid>
                <a:gridCol w="7604451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Percentage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factor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= </a:t>
                      </a:r>
                      <a:r>
                        <a:rPr lang="en-US" sz="1600" b="0" i="0" dirty="0" err="1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Percentage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Parse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"13.6%"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Percentage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factor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= (</a:t>
                      </a:r>
                      <a:r>
                        <a:rPr lang="en-US" sz="1600" b="0" i="0" dirty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Percentage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0.136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;</a:t>
                      </a:r>
                      <a:endParaRPr lang="en-US" sz="1600" b="0" i="0" dirty="0">
                        <a:solidFill>
                          <a:srgbClr val="00B050"/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Percentage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factor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= 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13.6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Percent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(); </a:t>
                      </a:r>
                      <a:r>
                        <a:rPr lang="en-US" sz="1600" b="0" i="0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// 13.6%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rgbClr val="00B050"/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rgbClr val="00B050"/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270000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84A494-CA06-49C0-B629-BB1A51EA269B}"/>
              </a:ext>
            </a:extLst>
          </p:cNvPr>
          <p:cNvSpPr txBox="1"/>
          <p:nvPr/>
        </p:nvSpPr>
        <p:spPr>
          <a:xfrm>
            <a:off x="2155370" y="898715"/>
            <a:ext cx="7184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}</a:t>
            </a:r>
            <a:r>
              <a:rPr lang="en-US" sz="11000" b="1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11000" b="1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55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E0A014-045E-40B8-9E2B-83F0EBF9745D}"/>
              </a:ext>
            </a:extLst>
          </p:cNvPr>
          <p:cNvSpPr/>
          <p:nvPr/>
        </p:nvSpPr>
        <p:spPr>
          <a:xfrm>
            <a:off x="776446" y="4469364"/>
            <a:ext cx="5551715" cy="1642187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calaSans" pitchFamily="2" charset="0"/>
              </a:rPr>
              <a:t>Single Value Object</a:t>
            </a:r>
          </a:p>
        </p:txBody>
      </p:sp>
    </p:spTree>
    <p:extLst>
      <p:ext uri="{BB962C8B-B14F-4D97-AF65-F5344CB8AC3E}">
        <p14:creationId xmlns:p14="http://schemas.microsoft.com/office/powerpoint/2010/main" val="12264727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300764"/>
              </p:ext>
            </p:extLst>
          </p:nvPr>
        </p:nvGraphicFramePr>
        <p:xfrm>
          <a:off x="3004449" y="1119674"/>
          <a:ext cx="7604451" cy="4708982"/>
        </p:xfrm>
        <a:graphic>
          <a:graphicData uri="http://schemas.openxmlformats.org/drawingml/2006/table">
            <a:tbl>
              <a:tblPr/>
              <a:tblGrid>
                <a:gridCol w="7604451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Money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bruto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= 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50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+ </a:t>
                      </a:r>
                      <a:r>
                        <a:rPr lang="en-US" sz="1600" b="0" i="0" dirty="0" err="1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Currency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EUR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Money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netto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= </a:t>
                      </a:r>
                      <a:r>
                        <a:rPr lang="en-US" sz="1600" b="0" i="0" dirty="0" err="1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bruto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+ 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10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Percent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(); </a:t>
                      </a:r>
                      <a:r>
                        <a:rPr lang="en-US" sz="1600" b="0" i="0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// 55 EUR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rgbClr val="CC0000"/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Area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garden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= 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8.6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meter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() * 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2.3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meter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(); </a:t>
                      </a:r>
                      <a:r>
                        <a:rPr lang="en-US" sz="1600" b="0" i="0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// 27.52m²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rgbClr val="00B050"/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rgbClr val="00B050"/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rgbClr val="00B050"/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270000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84A494-CA06-49C0-B629-BB1A51EA269B}"/>
              </a:ext>
            </a:extLst>
          </p:cNvPr>
          <p:cNvSpPr txBox="1"/>
          <p:nvPr/>
        </p:nvSpPr>
        <p:spPr>
          <a:xfrm>
            <a:off x="2155370" y="898715"/>
            <a:ext cx="7184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}</a:t>
            </a:r>
            <a:r>
              <a:rPr lang="en-US" sz="11000" b="1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11000" b="1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615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344468"/>
              </p:ext>
            </p:extLst>
          </p:nvPr>
        </p:nvGraphicFramePr>
        <p:xfrm>
          <a:off x="3004449" y="1119674"/>
          <a:ext cx="7604451" cy="4708982"/>
        </p:xfrm>
        <a:graphic>
          <a:graphicData uri="http://schemas.openxmlformats.org/drawingml/2006/table">
            <a:tbl>
              <a:tblPr/>
              <a:tblGrid>
                <a:gridCol w="7604451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double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rounded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= </a:t>
                      </a:r>
                      <a:r>
                        <a:rPr lang="en-US" sz="1600" b="0" i="0" dirty="0" err="1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Math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Round</a:t>
                      </a:r>
                      <a:r>
                        <a:rPr lang="en-US" sz="1600" b="0" i="0" dirty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0.1368, 1)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; </a:t>
                      </a:r>
                      <a:r>
                        <a:rPr lang="en-US" sz="1600" b="0" i="0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// 0.1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rgbClr val="CC0000"/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Percentage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rounded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= 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13.68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Percent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().</a:t>
                      </a:r>
                      <a:r>
                        <a:rPr lang="en-US" sz="16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Round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); </a:t>
                      </a:r>
                      <a:r>
                        <a:rPr lang="en-US" sz="1600" b="0" i="0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// 13.7%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rgbClr val="00B050"/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rgbClr val="00B050"/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rgbClr val="00B050"/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270000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84A494-CA06-49C0-B629-BB1A51EA269B}"/>
              </a:ext>
            </a:extLst>
          </p:cNvPr>
          <p:cNvSpPr txBox="1"/>
          <p:nvPr/>
        </p:nvSpPr>
        <p:spPr>
          <a:xfrm>
            <a:off x="2155370" y="898715"/>
            <a:ext cx="7184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}</a:t>
            </a:r>
            <a:r>
              <a:rPr lang="en-US" sz="11000" b="1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11000" b="1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0605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363867"/>
              </p:ext>
            </p:extLst>
          </p:nvPr>
        </p:nvGraphicFramePr>
        <p:xfrm>
          <a:off x="3004449" y="1119674"/>
          <a:ext cx="7604451" cy="4708982"/>
        </p:xfrm>
        <a:graphic>
          <a:graphicData uri="http://schemas.openxmlformats.org/drawingml/2006/table">
            <a:tbl>
              <a:tblPr/>
              <a:tblGrid>
                <a:gridCol w="7604451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 err="1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EmailAddress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mail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= </a:t>
                      </a:r>
                      <a:r>
                        <a:rPr lang="en-US" sz="1600" b="0" i="0" dirty="0" err="1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EmailAddress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Parse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"root@[127.0.0.1]"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 err="1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Assert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IsTrue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 err="1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mail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IpBased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);</a:t>
                      </a:r>
                      <a:endParaRPr lang="en-US" sz="1600" b="0" i="0" dirty="0">
                        <a:solidFill>
                          <a:srgbClr val="00B050"/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rgbClr val="00B050"/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rgbClr val="00B050"/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rgbClr val="00B050"/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270000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84A494-CA06-49C0-B629-BB1A51EA269B}"/>
              </a:ext>
            </a:extLst>
          </p:cNvPr>
          <p:cNvSpPr txBox="1"/>
          <p:nvPr/>
        </p:nvSpPr>
        <p:spPr>
          <a:xfrm>
            <a:off x="2155370" y="898715"/>
            <a:ext cx="7184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}</a:t>
            </a:r>
            <a:r>
              <a:rPr lang="en-US" sz="11000" b="1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11000" b="1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3833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E0A014-045E-40B8-9E2B-83F0EBF9745D}"/>
              </a:ext>
            </a:extLst>
          </p:cNvPr>
          <p:cNvSpPr/>
          <p:nvPr/>
        </p:nvSpPr>
        <p:spPr>
          <a:xfrm>
            <a:off x="774440" y="4735285"/>
            <a:ext cx="3732246" cy="1656185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calaSans" pitchFamily="2" charset="0"/>
              </a:rPr>
              <a:t>Serialization</a:t>
            </a:r>
          </a:p>
        </p:txBody>
      </p:sp>
    </p:spTree>
    <p:extLst>
      <p:ext uri="{BB962C8B-B14F-4D97-AF65-F5344CB8AC3E}">
        <p14:creationId xmlns:p14="http://schemas.microsoft.com/office/powerpoint/2010/main" val="31954121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905110"/>
              </p:ext>
            </p:extLst>
          </p:nvPr>
        </p:nvGraphicFramePr>
        <p:xfrm>
          <a:off x="3004449" y="1119674"/>
          <a:ext cx="7488849" cy="4708982"/>
        </p:xfrm>
        <a:graphic>
          <a:graphicData uri="http://schemas.openxmlformats.org/drawingml/2006/table">
            <a:tbl>
              <a:tblPr/>
              <a:tblGrid>
                <a:gridCol w="7488849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20.5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Percent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().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ToJson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();</a:t>
                      </a:r>
                      <a:r>
                        <a:rPr lang="en-US" sz="1600" b="0" i="0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 // 20.5?</a:t>
                      </a:r>
                    </a:p>
                  </a:txBody>
                  <a:tcPr marL="270000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84A494-CA06-49C0-B629-BB1A51EA269B}"/>
              </a:ext>
            </a:extLst>
          </p:cNvPr>
          <p:cNvSpPr txBox="1"/>
          <p:nvPr/>
        </p:nvSpPr>
        <p:spPr>
          <a:xfrm>
            <a:off x="2155370" y="898715"/>
            <a:ext cx="7184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}</a:t>
            </a:r>
            <a:r>
              <a:rPr lang="en-US" sz="11000" b="1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11000" b="1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955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050920"/>
              </p:ext>
            </p:extLst>
          </p:nvPr>
        </p:nvGraphicFramePr>
        <p:xfrm>
          <a:off x="3004449" y="1119674"/>
          <a:ext cx="7488849" cy="4708982"/>
        </p:xfrm>
        <a:graphic>
          <a:graphicData uri="http://schemas.openxmlformats.org/drawingml/2006/table">
            <a:tbl>
              <a:tblPr/>
              <a:tblGrid>
                <a:gridCol w="7488849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20.5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Percent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().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ToJson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();</a:t>
                      </a:r>
                      <a:r>
                        <a:rPr lang="en-US" sz="1600" b="0" i="0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 // 0.205</a:t>
                      </a:r>
                    </a:p>
                  </a:txBody>
                  <a:tcPr marL="270000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84A494-CA06-49C0-B629-BB1A51EA269B}"/>
              </a:ext>
            </a:extLst>
          </p:cNvPr>
          <p:cNvSpPr txBox="1"/>
          <p:nvPr/>
        </p:nvSpPr>
        <p:spPr>
          <a:xfrm>
            <a:off x="2155370" y="898715"/>
            <a:ext cx="7184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}</a:t>
            </a:r>
            <a:r>
              <a:rPr lang="en-US" sz="11000" b="1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11000" b="1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815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227603"/>
              </p:ext>
            </p:extLst>
          </p:nvPr>
        </p:nvGraphicFramePr>
        <p:xfrm>
          <a:off x="3004449" y="1119674"/>
          <a:ext cx="7488849" cy="4708982"/>
        </p:xfrm>
        <a:graphic>
          <a:graphicData uri="http://schemas.openxmlformats.org/drawingml/2006/table">
            <a:tbl>
              <a:tblPr/>
              <a:tblGrid>
                <a:gridCol w="7488849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20.5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Percent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().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ToJson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();</a:t>
                      </a:r>
                      <a:r>
                        <a:rPr lang="en-US" sz="1600" b="0" i="0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 // '20.5%'</a:t>
                      </a:r>
                    </a:p>
                  </a:txBody>
                  <a:tcPr marL="270000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84A494-CA06-49C0-B629-BB1A51EA269B}"/>
              </a:ext>
            </a:extLst>
          </p:cNvPr>
          <p:cNvSpPr txBox="1"/>
          <p:nvPr/>
        </p:nvSpPr>
        <p:spPr>
          <a:xfrm>
            <a:off x="2155370" y="898715"/>
            <a:ext cx="7184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}</a:t>
            </a:r>
            <a:r>
              <a:rPr lang="en-US" sz="11000" b="1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11000" b="1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4625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E0A014-045E-40B8-9E2B-83F0EBF9745D}"/>
              </a:ext>
            </a:extLst>
          </p:cNvPr>
          <p:cNvSpPr/>
          <p:nvPr/>
        </p:nvSpPr>
        <p:spPr>
          <a:xfrm>
            <a:off x="216611" y="4814596"/>
            <a:ext cx="3627602" cy="1362269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calaSans" pitchFamily="2" charset="0"/>
              </a:rPr>
              <a:t>Reusage</a:t>
            </a:r>
          </a:p>
        </p:txBody>
      </p:sp>
    </p:spTree>
    <p:extLst>
      <p:ext uri="{BB962C8B-B14F-4D97-AF65-F5344CB8AC3E}">
        <p14:creationId xmlns:p14="http://schemas.microsoft.com/office/powerpoint/2010/main" val="7064163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255BBD-A6EC-4FC9-835E-CF11187582EE}"/>
              </a:ext>
            </a:extLst>
          </p:cNvPr>
          <p:cNvSpPr txBox="1"/>
          <p:nvPr/>
        </p:nvSpPr>
        <p:spPr>
          <a:xfrm>
            <a:off x="989040" y="132028"/>
            <a:ext cx="17697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“</a:t>
            </a:r>
            <a:r>
              <a:rPr lang="en-US" sz="30000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30000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323489"/>
              </p:ext>
            </p:extLst>
          </p:nvPr>
        </p:nvGraphicFramePr>
        <p:xfrm>
          <a:off x="3004449" y="1119674"/>
          <a:ext cx="7268555" cy="4708982"/>
        </p:xfrm>
        <a:graphic>
          <a:graphicData uri="http://schemas.openxmlformats.org/drawingml/2006/table">
            <a:tbl>
              <a:tblPr/>
              <a:tblGrid>
                <a:gridCol w="7268555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FrysBaskerville BT" panose="02020602070505020303" pitchFamily="18" charset="0"/>
                        </a:rPr>
                        <a:t>Code reuse is the Holy Grail of Software Engineering.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FrysBaskerville BT" panose="02020602070505020303" pitchFamily="18" charset="0"/>
                        </a:rPr>
                        <a:t>~ </a:t>
                      </a:r>
                      <a:r>
                        <a:rPr lang="en-US" sz="2400" b="0" i="0" dirty="0">
                          <a:solidFill>
                            <a:srgbClr val="0070C0"/>
                          </a:solidFill>
                          <a:latin typeface="FrysBaskerville BT" panose="02020602070505020303" pitchFamily="18" charset="0"/>
                        </a:rPr>
                        <a:t>Douglas Crockford 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FrysBaskerville BT" panose="02020602070505020303" pitchFamily="18" charset="0"/>
                        </a:rPr>
                        <a:t>~</a:t>
                      </a:r>
                      <a:endParaRPr lang="en-NL" sz="2400" b="0" i="0" dirty="0"/>
                    </a:p>
                  </a:txBody>
                  <a:tcPr marL="270000" anchor="ctr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4209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E0A014-045E-40B8-9E2B-83F0EBF9745D}"/>
              </a:ext>
            </a:extLst>
          </p:cNvPr>
          <p:cNvSpPr/>
          <p:nvPr/>
        </p:nvSpPr>
        <p:spPr>
          <a:xfrm>
            <a:off x="617826" y="4305074"/>
            <a:ext cx="4318158" cy="1975169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calaSans" pitchFamily="2" charset="0"/>
              </a:rPr>
              <a:t>The Challenge</a:t>
            </a:r>
          </a:p>
        </p:txBody>
      </p:sp>
    </p:spTree>
    <p:extLst>
      <p:ext uri="{BB962C8B-B14F-4D97-AF65-F5344CB8AC3E}">
        <p14:creationId xmlns:p14="http://schemas.microsoft.com/office/powerpoint/2010/main" val="268685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298483"/>
              </p:ext>
            </p:extLst>
          </p:nvPr>
        </p:nvGraphicFramePr>
        <p:xfrm>
          <a:off x="3004449" y="1119674"/>
          <a:ext cx="8584171" cy="4708982"/>
        </p:xfrm>
        <a:graphic>
          <a:graphicData uri="http://schemas.openxmlformats.org/drawingml/2006/table">
            <a:tbl>
              <a:tblPr/>
              <a:tblGrid>
                <a:gridCol w="8584171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FrysBaskerville BT" panose="02020602070505020303" pitchFamily="18" charset="0"/>
                        </a:rPr>
                        <a:t>Equal by value (</a:t>
                      </a:r>
                      <a:r>
                        <a:rPr lang="en-US" sz="2400" b="0" i="0" dirty="0">
                          <a:solidFill>
                            <a:srgbClr val="CC0000"/>
                          </a:solidFill>
                          <a:latin typeface="FrysBaskerville BT" panose="02020602070505020303" pitchFamily="18" charset="0"/>
                        </a:rPr>
                        <a:t>by definition</a:t>
                      </a:r>
                      <a:r>
                        <a:rPr lang="en-US" sz="2400" b="0" i="0" dirty="0">
                          <a:latin typeface="FrysBaskerville BT" panose="02020602070505020303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bg1"/>
                          </a:solidFill>
                          <a:latin typeface="FrysBaskerville BT" panose="02020602070505020303" pitchFamily="18" charset="0"/>
                        </a:rPr>
                        <a:t>Immutable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bg1"/>
                          </a:solidFill>
                          <a:latin typeface="FrysBaskerville BT" panose="02020602070505020303" pitchFamily="18" charset="0"/>
                        </a:rPr>
                        <a:t>Valid (no rubbish)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bg1"/>
                          </a:solidFill>
                          <a:latin typeface="FrysBaskerville BT" panose="02020602070505020303" pitchFamily="18" charset="0"/>
                        </a:rPr>
                        <a:t>Scalar/primitive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bg1"/>
                          </a:solidFill>
                          <a:latin typeface="FrysBaskerville BT" panose="02020602070505020303" pitchFamily="18" charset="0"/>
                        </a:rPr>
                        <a:t>Encapsulated (do not share the internals)</a:t>
                      </a:r>
                    </a:p>
                  </a:txBody>
                  <a:tcPr marL="270000" anchor="ctr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267323D-52A9-4D17-8A5B-77141C5338E0}"/>
              </a:ext>
            </a:extLst>
          </p:cNvPr>
          <p:cNvSpPr txBox="1"/>
          <p:nvPr/>
        </p:nvSpPr>
        <p:spPr>
          <a:xfrm>
            <a:off x="1405810" y="-1199142"/>
            <a:ext cx="11881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»</a:t>
            </a:r>
            <a:r>
              <a:rPr lang="en-US" sz="30000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30000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4901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06E82E-F415-4F13-BE38-031B24C1DC8B}"/>
              </a:ext>
            </a:extLst>
          </p:cNvPr>
          <p:cNvSpPr/>
          <p:nvPr/>
        </p:nvSpPr>
        <p:spPr>
          <a:xfrm>
            <a:off x="8322906" y="746449"/>
            <a:ext cx="3499069" cy="530911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00B0F0"/>
                </a:solidFill>
                <a:latin typeface="ScalaSans" pitchFamily="2" charset="0"/>
              </a:rPr>
              <a:t>“</a:t>
            </a:r>
            <a:r>
              <a:rPr lang="en-US" sz="4800" b="1" dirty="0">
                <a:solidFill>
                  <a:schemeClr val="bg1"/>
                </a:solidFill>
                <a:latin typeface="ScalaSans" pitchFamily="2" charset="0"/>
              </a:rPr>
              <a:t>There </a:t>
            </a:r>
            <a:r>
              <a:rPr lang="en-US" sz="4800" b="1" dirty="0" err="1">
                <a:solidFill>
                  <a:schemeClr val="bg1"/>
                </a:solidFill>
                <a:latin typeface="ScalaSans" pitchFamily="2" charset="0"/>
              </a:rPr>
              <a:t>ain’t</a:t>
            </a:r>
            <a:endParaRPr lang="en-US" sz="4800" b="1" dirty="0">
              <a:solidFill>
                <a:schemeClr val="bg1"/>
              </a:solidFill>
              <a:latin typeface="ScalaSans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ScalaSans" pitchFamily="2" charset="0"/>
              </a:rPr>
              <a:t>no such thing as a</a:t>
            </a:r>
          </a:p>
          <a:p>
            <a:pPr algn="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ScalaSans" pitchFamily="2" charset="0"/>
              </a:rPr>
              <a:t>free lunch</a:t>
            </a:r>
            <a:r>
              <a:rPr lang="en-US" sz="4800" b="1" dirty="0">
                <a:solidFill>
                  <a:srgbClr val="00B0F0"/>
                </a:solidFill>
                <a:latin typeface="ScalaSans" pitchFamily="2" charset="0"/>
              </a:rPr>
              <a:t>”</a:t>
            </a:r>
            <a:endParaRPr lang="en-US" sz="4800" b="1" dirty="0">
              <a:solidFill>
                <a:schemeClr val="bg1"/>
              </a:solidFill>
              <a:latin typeface="Scala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8240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2A25D3-F345-44ED-893C-E30B0F6791BC}"/>
              </a:ext>
            </a:extLst>
          </p:cNvPr>
          <p:cNvSpPr/>
          <p:nvPr/>
        </p:nvSpPr>
        <p:spPr>
          <a:xfrm>
            <a:off x="1026370" y="1576875"/>
            <a:ext cx="3666930" cy="1931436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calaSans" pitchFamily="2" charset="0"/>
              </a:rPr>
              <a:t>Serialization</a:t>
            </a:r>
            <a:endParaRPr lang="en-NL" sz="4800" b="1" dirty="0">
              <a:latin typeface="Scala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1353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188032"/>
              </p:ext>
            </p:extLst>
          </p:nvPr>
        </p:nvGraphicFramePr>
        <p:xfrm>
          <a:off x="3004449" y="1119674"/>
          <a:ext cx="8640155" cy="4708982"/>
        </p:xfrm>
        <a:graphic>
          <a:graphicData uri="http://schemas.openxmlformats.org/drawingml/2006/table">
            <a:tbl>
              <a:tblPr/>
              <a:tblGrid>
                <a:gridCol w="8640155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struct </a:t>
                      </a:r>
                      <a:r>
                        <a:rPr lang="en-US" sz="1600" b="0" i="0" dirty="0" err="1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MySvo</a:t>
                      </a:r>
                      <a:r>
                        <a:rPr lang="en-US" sz="1600" b="0" i="0" dirty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: </a:t>
                      </a:r>
                      <a:r>
                        <a:rPr lang="en-US" sz="1600" b="0" i="0" dirty="0" err="1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IXmlSerializable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 void 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ReadXml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 err="1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XmlReader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reader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  </a:t>
                      </a:r>
                      <a:r>
                        <a:rPr lang="en-US" sz="1600" b="0" i="0" dirty="0" err="1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this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val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= </a:t>
                      </a:r>
                      <a:r>
                        <a:rPr lang="en-US" sz="16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Parse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 err="1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reader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ReadElementString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()).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val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}</a:t>
                      </a:r>
                    </a:p>
                  </a:txBody>
                  <a:tcPr marL="270000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84A494-CA06-49C0-B629-BB1A51EA269B}"/>
              </a:ext>
            </a:extLst>
          </p:cNvPr>
          <p:cNvSpPr txBox="1"/>
          <p:nvPr/>
        </p:nvSpPr>
        <p:spPr>
          <a:xfrm>
            <a:off x="2155370" y="898715"/>
            <a:ext cx="7184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}</a:t>
            </a:r>
            <a:r>
              <a:rPr lang="en-US" sz="11000" b="1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11000" b="1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061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781540"/>
              </p:ext>
            </p:extLst>
          </p:nvPr>
        </p:nvGraphicFramePr>
        <p:xfrm>
          <a:off x="3004449" y="1119674"/>
          <a:ext cx="8640155" cy="4708982"/>
        </p:xfrm>
        <a:graphic>
          <a:graphicData uri="http://schemas.openxmlformats.org/drawingml/2006/table">
            <a:tbl>
              <a:tblPr/>
              <a:tblGrid>
                <a:gridCol w="8640155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struct </a:t>
                      </a:r>
                      <a:r>
                        <a:rPr lang="en-US" sz="1600" b="0" i="0" dirty="0" err="1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MySvo</a:t>
                      </a:r>
                      <a:r>
                        <a:rPr lang="en-US" sz="1600" b="0" i="0" dirty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: </a:t>
                      </a:r>
                      <a:r>
                        <a:rPr lang="en-US" sz="1600" b="0" i="0" dirty="0" err="1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IXmlSerializable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 void </a:t>
                      </a:r>
                      <a:r>
                        <a:rPr lang="en-US" sz="1600" b="0" i="0" dirty="0" err="1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IXmlSerializable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ReadXml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 err="1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XmlReader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reader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  </a:t>
                      </a:r>
                      <a:r>
                        <a:rPr lang="en-US" sz="1600" b="0" i="0" dirty="0" err="1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this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val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= </a:t>
                      </a:r>
                      <a:r>
                        <a:rPr lang="en-US" sz="16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Parse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 err="1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reader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ReadElementString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()).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val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}</a:t>
                      </a:r>
                    </a:p>
                  </a:txBody>
                  <a:tcPr marL="270000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84A494-CA06-49C0-B629-BB1A51EA269B}"/>
              </a:ext>
            </a:extLst>
          </p:cNvPr>
          <p:cNvSpPr txBox="1"/>
          <p:nvPr/>
        </p:nvSpPr>
        <p:spPr>
          <a:xfrm>
            <a:off x="2155370" y="898715"/>
            <a:ext cx="7184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}</a:t>
            </a:r>
            <a:r>
              <a:rPr lang="en-US" sz="11000" b="1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11000" b="1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446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747606"/>
              </p:ext>
            </p:extLst>
          </p:nvPr>
        </p:nvGraphicFramePr>
        <p:xfrm>
          <a:off x="3004449" y="1119674"/>
          <a:ext cx="9050702" cy="4708982"/>
        </p:xfrm>
        <a:graphic>
          <a:graphicData uri="http://schemas.openxmlformats.org/drawingml/2006/table">
            <a:tbl>
              <a:tblPr/>
              <a:tblGrid>
                <a:gridCol w="9050702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struct </a:t>
                      </a:r>
                      <a:r>
                        <a:rPr lang="en-US" sz="1600" b="0" i="0" dirty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Percentage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 object 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ToJson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() =&gt; </a:t>
                      </a:r>
                      <a:r>
                        <a:rPr lang="en-US" sz="1600" b="0" i="0" dirty="0" err="1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val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ToString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"0,#%"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600" b="0" i="0" dirty="0" err="1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Culture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Invariant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 static </a:t>
                      </a:r>
                      <a:r>
                        <a:rPr lang="en-US" sz="1600" b="0" i="0" dirty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Percentage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FromJson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string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json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 =&gt;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Parse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json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600" b="0" i="0" dirty="0" err="1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Culture</a:t>
                      </a:r>
                      <a:r>
                        <a:rPr lang="en-US" sz="1600" b="0" i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.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Invariant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 static </a:t>
                      </a:r>
                      <a:r>
                        <a:rPr lang="en-US" sz="1600" b="0" i="0" dirty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</a:rPr>
                        <a:t>Percentage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FromJson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double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json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 =&gt; </a:t>
                      </a:r>
                      <a:r>
                        <a:rPr lang="en-US" sz="1600" b="0" i="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</a:rPr>
                        <a:t>new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((</a:t>
                      </a:r>
                      <a:r>
                        <a:rPr lang="en-US" sz="1600" b="0" i="0" dirty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a:t>decimal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</a:t>
                      </a:r>
                      <a:r>
                        <a:rPr lang="en-US" sz="1600" b="0" i="0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json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270000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84A494-CA06-49C0-B629-BB1A51EA269B}"/>
              </a:ext>
            </a:extLst>
          </p:cNvPr>
          <p:cNvSpPr txBox="1"/>
          <p:nvPr/>
        </p:nvSpPr>
        <p:spPr>
          <a:xfrm>
            <a:off x="2155370" y="898715"/>
            <a:ext cx="7184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}</a:t>
            </a:r>
            <a:r>
              <a:rPr lang="en-US" sz="11000" b="1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11000" b="1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833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E0A014-045E-40B8-9E2B-83F0EBF9745D}"/>
              </a:ext>
            </a:extLst>
          </p:cNvPr>
          <p:cNvSpPr/>
          <p:nvPr/>
        </p:nvSpPr>
        <p:spPr>
          <a:xfrm>
            <a:off x="289447" y="4522172"/>
            <a:ext cx="3489451" cy="1440089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calaSans" pitchFamily="2" charset="0"/>
              </a:rPr>
              <a:t>Equality</a:t>
            </a:r>
          </a:p>
        </p:txBody>
      </p:sp>
    </p:spTree>
    <p:extLst>
      <p:ext uri="{BB962C8B-B14F-4D97-AF65-F5344CB8AC3E}">
        <p14:creationId xmlns:p14="http://schemas.microsoft.com/office/powerpoint/2010/main" val="18543406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383441"/>
              </p:ext>
            </p:extLst>
          </p:nvPr>
        </p:nvGraphicFramePr>
        <p:xfrm>
          <a:off x="3004449" y="1119674"/>
          <a:ext cx="8640155" cy="4708982"/>
        </p:xfrm>
        <a:graphic>
          <a:graphicData uri="http://schemas.openxmlformats.org/drawingml/2006/table">
            <a:tbl>
              <a:tblPr/>
              <a:tblGrid>
                <a:gridCol w="8640155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00B0F0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export class </a:t>
                      </a:r>
                      <a:r>
                        <a:rPr lang="en-US" sz="1600" b="0" kern="1200" dirty="0" err="1">
                          <a:solidFill>
                            <a:srgbClr val="CC0000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DateOnly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00B0F0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public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equals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0" kern="1200" dirty="0">
                          <a:solidFill>
                            <a:srgbClr val="0070C0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other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: </a:t>
                      </a:r>
                      <a:r>
                        <a:rPr lang="en-US" sz="1600" b="0" kern="1200" dirty="0">
                          <a:solidFill>
                            <a:srgbClr val="00B0F0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any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): </a:t>
                      </a:r>
                      <a:r>
                        <a:rPr lang="en-US" sz="1600" b="0" kern="1200" dirty="0">
                          <a:solidFill>
                            <a:srgbClr val="00B0F0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Boolean</a:t>
                      </a:r>
                    </a:p>
                    <a:p>
                      <a:r>
                        <a:rPr lang="en-US" sz="1600" b="0" kern="1200" dirty="0">
                          <a:solidFill>
                            <a:srgbClr val="00B0F0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{</a:t>
                      </a:r>
                    </a:p>
                    <a:p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    …</a:t>
                      </a:r>
                    </a:p>
                    <a:p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  }</a:t>
                      </a:r>
                    </a:p>
                    <a:p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}</a:t>
                      </a:r>
                    </a:p>
                  </a:txBody>
                  <a:tcPr marL="270000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84A494-CA06-49C0-B629-BB1A51EA269B}"/>
              </a:ext>
            </a:extLst>
          </p:cNvPr>
          <p:cNvSpPr txBox="1"/>
          <p:nvPr/>
        </p:nvSpPr>
        <p:spPr>
          <a:xfrm>
            <a:off x="2155370" y="898715"/>
            <a:ext cx="7184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}</a:t>
            </a:r>
            <a:r>
              <a:rPr lang="en-US" sz="11000" b="1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11000" b="1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8627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AD97D718-EA23-436B-892D-86EDD2830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84200"/>
            <a:ext cx="92964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897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456829"/>
              </p:ext>
            </p:extLst>
          </p:nvPr>
        </p:nvGraphicFramePr>
        <p:xfrm>
          <a:off x="3004448" y="1119674"/>
          <a:ext cx="9367943" cy="4708982"/>
        </p:xfrm>
        <a:graphic>
          <a:graphicData uri="http://schemas.openxmlformats.org/drawingml/2006/table">
            <a:tbl>
              <a:tblPr/>
              <a:tblGrid>
                <a:gridCol w="9367943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FrysBaskerville BT" panose="02020602070505020303" pitchFamily="18" charset="0"/>
                        </a:rPr>
                        <a:t>Open Source (</a:t>
                      </a:r>
                      <a:r>
                        <a:rPr lang="en-US" sz="2400" b="0" i="0" dirty="0">
                          <a:solidFill>
                            <a:srgbClr val="CC0000"/>
                          </a:solidFill>
                          <a:latin typeface="FrysBaskerville BT" panose="02020602070505020303" pitchFamily="18" charset="0"/>
                        </a:rPr>
                        <a:t>github.org/</a:t>
                      </a:r>
                      <a:r>
                        <a:rPr lang="en-US" sz="2400" b="0" i="0" dirty="0" err="1">
                          <a:solidFill>
                            <a:srgbClr val="CC0000"/>
                          </a:solidFill>
                          <a:latin typeface="FrysBaskerville BT" panose="02020602070505020303" pitchFamily="18" charset="0"/>
                        </a:rPr>
                        <a:t>Qowaiv</a:t>
                      </a:r>
                      <a:r>
                        <a:rPr lang="en-US" sz="2400" b="0" i="0" dirty="0">
                          <a:solidFill>
                            <a:srgbClr val="CC0000"/>
                          </a:solidFill>
                          <a:latin typeface="FrysBaskerville BT" panose="02020602070505020303" pitchFamily="18" charset="0"/>
                        </a:rPr>
                        <a:t>, MIT</a:t>
                      </a:r>
                      <a:r>
                        <a:rPr lang="en-US" sz="2400" b="0" i="0" dirty="0">
                          <a:latin typeface="FrysBaskerville BT" panose="02020602070505020303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FrysBaskerville BT" panose="02020602070505020303" pitchFamily="18" charset="0"/>
                        </a:rPr>
                        <a:t>Package (</a:t>
                      </a:r>
                      <a:r>
                        <a:rPr lang="en-US" sz="2400" b="0" i="0" dirty="0">
                          <a:solidFill>
                            <a:srgbClr val="CC0000"/>
                          </a:solidFill>
                          <a:latin typeface="FrysBaskerville BT" panose="02020602070505020303" pitchFamily="18" charset="0"/>
                        </a:rPr>
                        <a:t>nuget.org/packages/</a:t>
                      </a:r>
                      <a:r>
                        <a:rPr lang="en-US" sz="2400" b="0" i="0" dirty="0" err="1">
                          <a:solidFill>
                            <a:srgbClr val="CC0000"/>
                          </a:solidFill>
                          <a:latin typeface="FrysBaskerville BT" panose="02020602070505020303" pitchFamily="18" charset="0"/>
                        </a:rPr>
                        <a:t>Qowaiv</a:t>
                      </a:r>
                      <a:r>
                        <a:rPr lang="en-US" sz="2400" b="0" i="0" dirty="0">
                          <a:latin typeface="FrysBaskerville BT" panose="02020602070505020303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FrysBaskerville BT" panose="02020602070505020303" pitchFamily="18" charset="0"/>
                        </a:rPr>
                        <a:t>Code Generation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FrysBaskerville BT" panose="02020602070505020303" pitchFamily="18" charset="0"/>
                        </a:rPr>
                        <a:t>Percentage, Money, Date, </a:t>
                      </a:r>
                      <a:r>
                        <a:rPr lang="en-US" sz="2400" b="0" i="0" dirty="0" err="1">
                          <a:latin typeface="FrysBaskerville BT" panose="02020602070505020303" pitchFamily="18" charset="0"/>
                        </a:rPr>
                        <a:t>PostalCode</a:t>
                      </a:r>
                      <a:r>
                        <a:rPr lang="en-US" sz="2400" b="0" i="0" dirty="0">
                          <a:latin typeface="FrysBaskerville BT" panose="02020602070505020303" pitchFamily="18" charset="0"/>
                        </a:rPr>
                        <a:t>, </a:t>
                      </a:r>
                      <a:r>
                        <a:rPr lang="en-US" sz="2400" b="0" i="0" dirty="0" err="1">
                          <a:latin typeface="FrysBaskerville BT" panose="02020602070505020303" pitchFamily="18" charset="0"/>
                        </a:rPr>
                        <a:t>DateSpan</a:t>
                      </a:r>
                      <a:r>
                        <a:rPr lang="en-US" sz="2400" b="0" i="0" dirty="0">
                          <a:latin typeface="FrysBaskerville BT" panose="02020602070505020303" pitchFamily="18" charset="0"/>
                        </a:rPr>
                        <a:t>, </a:t>
                      </a:r>
                      <a:r>
                        <a:rPr lang="en-US" sz="2400" b="0" i="0" dirty="0" err="1">
                          <a:latin typeface="FrysBaskerville BT" panose="02020602070505020303" pitchFamily="18" charset="0"/>
                        </a:rPr>
                        <a:t>EmailAdress</a:t>
                      </a:r>
                      <a:r>
                        <a:rPr lang="en-US" sz="2400" b="0" i="0" dirty="0">
                          <a:latin typeface="FrysBaskerville BT" panose="02020602070505020303" pitchFamily="18" charset="0"/>
                        </a:rPr>
                        <a:t>, 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FrysBaskerville BT" panose="02020602070505020303" pitchFamily="18" charset="0"/>
                        </a:rPr>
                        <a:t>JSON, </a:t>
                      </a:r>
                      <a:r>
                        <a:rPr lang="en-US" sz="2400" b="0" i="0" dirty="0" err="1">
                          <a:latin typeface="FrysBaskerville BT" panose="02020602070505020303" pitchFamily="18" charset="0"/>
                        </a:rPr>
                        <a:t>TypeConversion</a:t>
                      </a:r>
                      <a:r>
                        <a:rPr lang="en-US" sz="2400" b="0" i="0" dirty="0">
                          <a:latin typeface="FrysBaskerville BT" panose="02020602070505020303" pitchFamily="18" charset="0"/>
                        </a:rPr>
                        <a:t>, XML, </a:t>
                      </a:r>
                      <a:r>
                        <a:rPr lang="en-US" sz="2400" b="0" i="0" dirty="0" err="1">
                          <a:latin typeface="FrysBaskerville BT" panose="02020602070505020303" pitchFamily="18" charset="0"/>
                        </a:rPr>
                        <a:t>IFormattable</a:t>
                      </a:r>
                      <a:r>
                        <a:rPr lang="en-US" sz="2400" b="0" i="0" dirty="0">
                          <a:latin typeface="FrysBaskerville BT" panose="02020602070505020303" pitchFamily="18" charset="0"/>
                        </a:rPr>
                        <a:t>, </a:t>
                      </a:r>
                      <a:r>
                        <a:rPr lang="en-US" sz="2400" b="0" i="0" dirty="0" err="1">
                          <a:latin typeface="FrysBaskerville BT" panose="02020602070505020303" pitchFamily="18" charset="0"/>
                        </a:rPr>
                        <a:t>IComparable</a:t>
                      </a:r>
                      <a:br>
                        <a:rPr lang="en-US" sz="2400" b="0" i="0" dirty="0">
                          <a:latin typeface="FrysBaskerville BT" panose="02020602070505020303" pitchFamily="18" charset="0"/>
                        </a:rPr>
                      </a:br>
                      <a:r>
                        <a:rPr lang="en-US" sz="2400" b="0" i="0" dirty="0">
                          <a:latin typeface="FrysBaskerville BT" panose="02020602070505020303" pitchFamily="18" charset="0"/>
                        </a:rPr>
                        <a:t>Reliable (</a:t>
                      </a:r>
                      <a:r>
                        <a:rPr lang="en-US" sz="2400" b="0" i="0" dirty="0">
                          <a:solidFill>
                            <a:srgbClr val="CC0000"/>
                          </a:solidFill>
                          <a:latin typeface="FrysBaskerville BT" panose="02020602070505020303" pitchFamily="18" charset="0"/>
                        </a:rPr>
                        <a:t>Exact Software, ABN-AMRO Bank, …</a:t>
                      </a:r>
                      <a:r>
                        <a:rPr lang="en-US" sz="2400" b="0" i="0" dirty="0">
                          <a:latin typeface="FrysBaskerville BT" panose="02020602070505020303" pitchFamily="18" charset="0"/>
                        </a:rPr>
                        <a:t>)</a:t>
                      </a:r>
                    </a:p>
                  </a:txBody>
                  <a:tcPr marL="270000" anchor="ctr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267323D-52A9-4D17-8A5B-77141C5338E0}"/>
              </a:ext>
            </a:extLst>
          </p:cNvPr>
          <p:cNvSpPr txBox="1"/>
          <p:nvPr/>
        </p:nvSpPr>
        <p:spPr>
          <a:xfrm>
            <a:off x="1405810" y="-1199142"/>
            <a:ext cx="17697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»</a:t>
            </a:r>
            <a:r>
              <a:rPr lang="en-US" sz="30000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30000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1059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E0A014-045E-40B8-9E2B-83F0EBF9745D}"/>
              </a:ext>
            </a:extLst>
          </p:cNvPr>
          <p:cNvSpPr/>
          <p:nvPr/>
        </p:nvSpPr>
        <p:spPr>
          <a:xfrm>
            <a:off x="690663" y="379380"/>
            <a:ext cx="6108971" cy="2062263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calaSans" pitchFamily="2" charset="0"/>
              </a:rPr>
              <a:t>Primitive Obsession</a:t>
            </a:r>
          </a:p>
        </p:txBody>
      </p:sp>
    </p:spTree>
    <p:extLst>
      <p:ext uri="{BB962C8B-B14F-4D97-AF65-F5344CB8AC3E}">
        <p14:creationId xmlns:p14="http://schemas.microsoft.com/office/powerpoint/2010/main" val="69362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699883"/>
              </p:ext>
            </p:extLst>
          </p:nvPr>
        </p:nvGraphicFramePr>
        <p:xfrm>
          <a:off x="3004449" y="1119674"/>
          <a:ext cx="8584171" cy="4708982"/>
        </p:xfrm>
        <a:graphic>
          <a:graphicData uri="http://schemas.openxmlformats.org/drawingml/2006/table">
            <a:tbl>
              <a:tblPr/>
              <a:tblGrid>
                <a:gridCol w="8584171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FrysBaskerville BT" panose="02020602070505020303" pitchFamily="18" charset="0"/>
                        </a:rPr>
                        <a:t>Equal by value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FrysBaskerville BT" panose="02020602070505020303" pitchFamily="18" charset="0"/>
                        </a:rPr>
                        <a:t>Immutable (</a:t>
                      </a:r>
                      <a:r>
                        <a:rPr lang="en-US" sz="2400" b="0" i="0" dirty="0">
                          <a:solidFill>
                            <a:srgbClr val="CC0000"/>
                          </a:solidFill>
                          <a:latin typeface="FrysBaskerville BT" panose="02020602070505020303" pitchFamily="18" charset="0"/>
                        </a:rPr>
                        <a:t>by consequence</a:t>
                      </a:r>
                      <a:r>
                        <a:rPr lang="en-US" sz="2400" b="0" i="0" dirty="0">
                          <a:latin typeface="FrysBaskerville BT" panose="02020602070505020303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bg1"/>
                          </a:solidFill>
                          <a:latin typeface="FrysBaskerville BT" panose="02020602070505020303" pitchFamily="18" charset="0"/>
                        </a:rPr>
                        <a:t>Valid (no rubbish)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bg1"/>
                          </a:solidFill>
                          <a:latin typeface="FrysBaskerville BT" panose="02020602070505020303" pitchFamily="18" charset="0"/>
                        </a:rPr>
                        <a:t>Scalar/primitive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bg1"/>
                          </a:solidFill>
                          <a:latin typeface="FrysBaskerville BT" panose="02020602070505020303" pitchFamily="18" charset="0"/>
                        </a:rPr>
                        <a:t>Encapsulated (do not share the internals)</a:t>
                      </a:r>
                    </a:p>
                  </a:txBody>
                  <a:tcPr marL="270000" anchor="ctr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267323D-52A9-4D17-8A5B-77141C5338E0}"/>
              </a:ext>
            </a:extLst>
          </p:cNvPr>
          <p:cNvSpPr txBox="1"/>
          <p:nvPr/>
        </p:nvSpPr>
        <p:spPr>
          <a:xfrm>
            <a:off x="1405810" y="-1199142"/>
            <a:ext cx="11881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»</a:t>
            </a:r>
            <a:r>
              <a:rPr lang="en-US" sz="30000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30000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6536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255BBD-A6EC-4FC9-835E-CF11187582EE}"/>
              </a:ext>
            </a:extLst>
          </p:cNvPr>
          <p:cNvSpPr txBox="1"/>
          <p:nvPr/>
        </p:nvSpPr>
        <p:spPr>
          <a:xfrm>
            <a:off x="989040" y="132028"/>
            <a:ext cx="17697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“</a:t>
            </a:r>
            <a:r>
              <a:rPr lang="en-US" sz="30000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30000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115454"/>
              </p:ext>
            </p:extLst>
          </p:nvPr>
        </p:nvGraphicFramePr>
        <p:xfrm>
          <a:off x="3004449" y="1119674"/>
          <a:ext cx="7044619" cy="4708982"/>
        </p:xfrm>
        <a:graphic>
          <a:graphicData uri="http://schemas.openxmlformats.org/drawingml/2006/table">
            <a:tbl>
              <a:tblPr/>
              <a:tblGrid>
                <a:gridCol w="7044619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chemeClr val="tx1"/>
                          </a:solidFill>
                          <a:latin typeface="FrysBaskerville BT" panose="02020602070505020303" pitchFamily="18" charset="0"/>
                        </a:rPr>
                        <a:t>Primitive obsession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FrysBaskerville BT" panose="02020602070505020303" pitchFamily="18" charset="0"/>
                        </a:rPr>
                        <a:t> is using primitive data types to represent domain concepts. By doing so, meaning is obfuscated at best, or lost in worst cases.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FrysBaskerville BT" panose="02020602070505020303" pitchFamily="18" charset="0"/>
                        </a:rPr>
                        <a:t>~ </a:t>
                      </a:r>
                      <a:r>
                        <a:rPr lang="en-US" sz="2400" b="0" i="0" dirty="0">
                          <a:solidFill>
                            <a:srgbClr val="0070C0"/>
                          </a:solidFill>
                          <a:latin typeface="FrysBaskerville BT" panose="02020602070505020303" pitchFamily="18" charset="0"/>
                        </a:rPr>
                        <a:t>Corniel Nobel 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FrysBaskerville BT" panose="02020602070505020303" pitchFamily="18" charset="0"/>
                        </a:rPr>
                        <a:t>~</a:t>
                      </a:r>
                      <a:endParaRPr lang="en-NL" sz="2400" b="0" i="0" dirty="0"/>
                    </a:p>
                  </a:txBody>
                  <a:tcPr marL="270000" anchor="ctr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0056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569045"/>
              </p:ext>
            </p:extLst>
          </p:nvPr>
        </p:nvGraphicFramePr>
        <p:xfrm>
          <a:off x="3004449" y="1119674"/>
          <a:ext cx="7576465" cy="4708982"/>
        </p:xfrm>
        <a:graphic>
          <a:graphicData uri="http://schemas.openxmlformats.org/drawingml/2006/table">
            <a:tbl>
              <a:tblPr/>
              <a:tblGrid>
                <a:gridCol w="7576465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>
                          <a:latin typeface="FrysBaskerville BT" panose="02020602070505020303" pitchFamily="18" charset="0"/>
                        </a:rPr>
                        <a:t>No </a:t>
                      </a:r>
                      <a:r>
                        <a:rPr lang="en-US" sz="2400" b="0" i="0" dirty="0">
                          <a:latin typeface="FrysBaskerville BT" panose="02020602070505020303" pitchFamily="18" charset="0"/>
                        </a:rPr>
                        <a:t>limitations on primitive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dirty="0">
                        <a:latin typeface="FrysBaskerville BT" panose="02020602070505020303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FrysBaskerville BT" panose="02020602070505020303" pitchFamily="18" charset="0"/>
                        </a:rPr>
                        <a:t>No formatting/normalization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dirty="0">
                        <a:latin typeface="FrysBaskerville BT" panose="02020602070505020303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FrysBaskerville BT" panose="02020602070505020303" pitchFamily="18" charset="0"/>
                        </a:rPr>
                        <a:t>Lack of domain specific methods</a:t>
                      </a:r>
                    </a:p>
                  </a:txBody>
                  <a:tcPr marL="270000" anchor="ctr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267323D-52A9-4D17-8A5B-77141C5338E0}"/>
              </a:ext>
            </a:extLst>
          </p:cNvPr>
          <p:cNvSpPr txBox="1"/>
          <p:nvPr/>
        </p:nvSpPr>
        <p:spPr>
          <a:xfrm>
            <a:off x="1405810" y="-1199142"/>
            <a:ext cx="17697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»</a:t>
            </a:r>
            <a:r>
              <a:rPr lang="en-US" sz="30000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30000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1773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D6A9DFF-133C-4A97-A174-E98B6CCCF9DC}"/>
              </a:ext>
            </a:extLst>
          </p:cNvPr>
          <p:cNvSpPr/>
          <p:nvPr/>
        </p:nvSpPr>
        <p:spPr>
          <a:xfrm>
            <a:off x="662473" y="4376057"/>
            <a:ext cx="3545633" cy="1819469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calaSans" pitchFamily="2" charset="0"/>
              </a:rPr>
              <a:t>Take-away</a:t>
            </a:r>
            <a:endParaRPr lang="en-NL" sz="4800" b="1" dirty="0">
              <a:latin typeface="Scala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4856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694299"/>
              </p:ext>
            </p:extLst>
          </p:nvPr>
        </p:nvGraphicFramePr>
        <p:xfrm>
          <a:off x="3004449" y="1119674"/>
          <a:ext cx="7576465" cy="4708982"/>
        </p:xfrm>
        <a:graphic>
          <a:graphicData uri="http://schemas.openxmlformats.org/drawingml/2006/table">
            <a:tbl>
              <a:tblPr/>
              <a:tblGrid>
                <a:gridCol w="7576465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FrysBaskerville BT" panose="02020602070505020303" pitchFamily="18" charset="0"/>
                        </a:rPr>
                        <a:t>SVO’s give meaning to your code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FrysBaskerville BT" panose="02020602070505020303" pitchFamily="18" charset="0"/>
                        </a:rPr>
                        <a:t>SVO’s can be reused in most cases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FrysBaskerville BT" panose="02020602070505020303" pitchFamily="18" charset="0"/>
                        </a:rPr>
                        <a:t>Using SVO’s comes with a cost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FrysBaskerville BT" panose="02020602070505020303" pitchFamily="18" charset="0"/>
                        </a:rPr>
                        <a:t>Sometimes it is not worth the effort</a:t>
                      </a:r>
                    </a:p>
                  </a:txBody>
                  <a:tcPr marL="270000" anchor="ctr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267323D-52A9-4D17-8A5B-77141C5338E0}"/>
              </a:ext>
            </a:extLst>
          </p:cNvPr>
          <p:cNvSpPr txBox="1"/>
          <p:nvPr/>
        </p:nvSpPr>
        <p:spPr>
          <a:xfrm>
            <a:off x="1405810" y="-1199142"/>
            <a:ext cx="17697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»</a:t>
            </a:r>
            <a:r>
              <a:rPr lang="en-US" sz="30000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30000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5077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5704"/>
              </p:ext>
            </p:extLst>
          </p:nvPr>
        </p:nvGraphicFramePr>
        <p:xfrm>
          <a:off x="3004449" y="1119674"/>
          <a:ext cx="7576465" cy="4708982"/>
        </p:xfrm>
        <a:graphic>
          <a:graphicData uri="http://schemas.openxmlformats.org/drawingml/2006/table">
            <a:tbl>
              <a:tblPr/>
              <a:tblGrid>
                <a:gridCol w="7576465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FrysBaskerville BT" panose="02020602070505020303" pitchFamily="18" charset="0"/>
                        </a:rPr>
                        <a:t>        github.com/</a:t>
                      </a:r>
                      <a:r>
                        <a:rPr lang="en-US" sz="2400" b="0" i="0" dirty="0" err="1">
                          <a:latin typeface="FrysBaskerville BT" panose="02020602070505020303" pitchFamily="18" charset="0"/>
                        </a:rPr>
                        <a:t>corniel</a:t>
                      </a:r>
                      <a:endParaRPr lang="en-US" sz="2400" b="0" i="0" dirty="0">
                        <a:latin typeface="FrysBaskerville BT" panose="02020602070505020303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dirty="0">
                        <a:solidFill>
                          <a:srgbClr val="CC0000"/>
                        </a:solidFill>
                        <a:latin typeface="FrysBaskerville BT" panose="02020602070505020303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FrysBaskerville BT" panose="02020602070505020303" pitchFamily="18" charset="0"/>
                        </a:rPr>
                        <a:t>        linkedin.com/in/</a:t>
                      </a:r>
                      <a:r>
                        <a:rPr lang="en-US" sz="2400" b="0" i="0" dirty="0" err="1">
                          <a:latin typeface="FrysBaskerville BT" panose="02020602070505020303" pitchFamily="18" charset="0"/>
                        </a:rPr>
                        <a:t>corniel-nobel</a:t>
                      </a:r>
                      <a:r>
                        <a:rPr lang="en-US" sz="2400" b="0" i="0" dirty="0">
                          <a:latin typeface="FrysBaskerville BT" panose="02020602070505020303" pitchFamily="18" charset="0"/>
                        </a:rPr>
                        <a:t>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dirty="0">
                        <a:latin typeface="FrysBaskerville BT" panose="02020602070505020303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FrysBaskerville BT" panose="02020602070505020303" pitchFamily="18" charset="0"/>
                        </a:rPr>
                        <a:t>        </a:t>
                      </a:r>
                      <a:r>
                        <a:rPr lang="en-US" sz="2400" b="0" i="0" u="none" dirty="0">
                          <a:latin typeface="FrysBaskerville BT" panose="02020602070505020303" pitchFamily="18" charset="0"/>
                        </a:rPr>
                        <a:t>mail@corniel.nl</a:t>
                      </a:r>
                    </a:p>
                  </a:txBody>
                  <a:tcPr marL="270000" anchor="ctr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267323D-52A9-4D17-8A5B-77141C5338E0}"/>
              </a:ext>
            </a:extLst>
          </p:cNvPr>
          <p:cNvSpPr txBox="1"/>
          <p:nvPr/>
        </p:nvSpPr>
        <p:spPr>
          <a:xfrm>
            <a:off x="1405810" y="-1199142"/>
            <a:ext cx="17697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»</a:t>
            </a:r>
            <a:r>
              <a:rPr lang="en-US" sz="30000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30000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A79880D-7D3E-4953-903A-4406A9E15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16" y="3278122"/>
            <a:ext cx="612713" cy="612713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2EF20B16-57F8-4BA3-857A-8DD1C7A37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16" y="1827836"/>
            <a:ext cx="612713" cy="612713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E7F5F26-FA27-4187-BFBC-8EE6CEAFF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17" y="4759365"/>
            <a:ext cx="611640" cy="61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187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D6A9DFF-133C-4A97-A174-E98B6CCCF9DC}"/>
              </a:ext>
            </a:extLst>
          </p:cNvPr>
          <p:cNvSpPr/>
          <p:nvPr/>
        </p:nvSpPr>
        <p:spPr>
          <a:xfrm>
            <a:off x="503853" y="4711959"/>
            <a:ext cx="3545633" cy="1819469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calaSans" pitchFamily="2" charset="0"/>
              </a:rPr>
              <a:t>Questions</a:t>
            </a:r>
            <a:endParaRPr lang="en-NL" sz="4800" b="1" dirty="0">
              <a:latin typeface="Scala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353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539727"/>
              </p:ext>
            </p:extLst>
          </p:nvPr>
        </p:nvGraphicFramePr>
        <p:xfrm>
          <a:off x="3004449" y="1119674"/>
          <a:ext cx="8584171" cy="4708982"/>
        </p:xfrm>
        <a:graphic>
          <a:graphicData uri="http://schemas.openxmlformats.org/drawingml/2006/table">
            <a:tbl>
              <a:tblPr/>
              <a:tblGrid>
                <a:gridCol w="8584171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FrysBaskerville BT" panose="02020602070505020303" pitchFamily="18" charset="0"/>
                        </a:rPr>
                        <a:t>Equal by value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FrysBaskerville BT" panose="02020602070505020303" pitchFamily="18" charset="0"/>
                        </a:rPr>
                        <a:t>Immutable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FrysBaskerville BT" panose="02020602070505020303" pitchFamily="18" charset="0"/>
                        </a:rPr>
                        <a:t>Valid (</a:t>
                      </a:r>
                      <a:r>
                        <a:rPr lang="en-US" sz="2400" b="0" i="0" dirty="0">
                          <a:solidFill>
                            <a:srgbClr val="CC0000"/>
                          </a:solidFill>
                          <a:latin typeface="FrysBaskerville BT" panose="02020602070505020303" pitchFamily="18" charset="0"/>
                        </a:rPr>
                        <a:t>no rubbish</a:t>
                      </a:r>
                      <a:r>
                        <a:rPr lang="en-US" sz="2400" b="0" i="0" dirty="0">
                          <a:latin typeface="FrysBaskerville BT" panose="02020602070505020303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bg1"/>
                          </a:solidFill>
                          <a:latin typeface="FrysBaskerville BT" panose="02020602070505020303" pitchFamily="18" charset="0"/>
                        </a:rPr>
                        <a:t>Scalar/primitive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bg1"/>
                          </a:solidFill>
                          <a:latin typeface="FrysBaskerville BT" panose="02020602070505020303" pitchFamily="18" charset="0"/>
                        </a:rPr>
                        <a:t>Encapsulated (do not share the internals)</a:t>
                      </a:r>
                    </a:p>
                  </a:txBody>
                  <a:tcPr marL="270000" anchor="ctr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267323D-52A9-4D17-8A5B-77141C5338E0}"/>
              </a:ext>
            </a:extLst>
          </p:cNvPr>
          <p:cNvSpPr txBox="1"/>
          <p:nvPr/>
        </p:nvSpPr>
        <p:spPr>
          <a:xfrm>
            <a:off x="1405810" y="-1199142"/>
            <a:ext cx="11881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»</a:t>
            </a:r>
            <a:r>
              <a:rPr lang="en-US" sz="30000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30000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58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222161"/>
              </p:ext>
            </p:extLst>
          </p:nvPr>
        </p:nvGraphicFramePr>
        <p:xfrm>
          <a:off x="3004449" y="1119674"/>
          <a:ext cx="8584171" cy="4708982"/>
        </p:xfrm>
        <a:graphic>
          <a:graphicData uri="http://schemas.openxmlformats.org/drawingml/2006/table">
            <a:tbl>
              <a:tblPr/>
              <a:tblGrid>
                <a:gridCol w="8584171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FrysBaskerville BT" panose="02020602070505020303" pitchFamily="18" charset="0"/>
                        </a:rPr>
                        <a:t>Equal by value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FrysBaskerville BT" panose="02020602070505020303" pitchFamily="18" charset="0"/>
                        </a:rPr>
                        <a:t>Immutable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FrysBaskerville BT" panose="02020602070505020303" pitchFamily="18" charset="0"/>
                        </a:rPr>
                        <a:t>Valid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FrysBaskerville BT" panose="02020602070505020303" pitchFamily="18" charset="0"/>
                        </a:rPr>
                        <a:t>It should be tiny (</a:t>
                      </a:r>
                      <a:r>
                        <a:rPr lang="en-US" sz="2400" b="0" i="0" dirty="0">
                          <a:solidFill>
                            <a:srgbClr val="CC0000"/>
                          </a:solidFill>
                          <a:latin typeface="FrysBaskerville BT" panose="02020602070505020303" pitchFamily="18" charset="0"/>
                        </a:rPr>
                        <a:t>Scalar/primitive</a:t>
                      </a:r>
                      <a:r>
                        <a:rPr lang="en-US" sz="2400" b="0" i="0" dirty="0">
                          <a:latin typeface="FrysBaskerville BT" panose="02020602070505020303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bg1"/>
                          </a:solidFill>
                          <a:latin typeface="FrysBaskerville BT" panose="02020602070505020303" pitchFamily="18" charset="0"/>
                        </a:rPr>
                        <a:t>Encapsulated (do not share the internals)</a:t>
                      </a:r>
                    </a:p>
                  </a:txBody>
                  <a:tcPr marL="270000" anchor="ctr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267323D-52A9-4D17-8A5B-77141C5338E0}"/>
              </a:ext>
            </a:extLst>
          </p:cNvPr>
          <p:cNvSpPr txBox="1"/>
          <p:nvPr/>
        </p:nvSpPr>
        <p:spPr>
          <a:xfrm>
            <a:off x="1405810" y="-1199142"/>
            <a:ext cx="11881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»</a:t>
            </a:r>
            <a:r>
              <a:rPr lang="en-US" sz="30000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30000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268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97ED8-3B8D-4F6D-B677-CAF4C9756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150022"/>
              </p:ext>
            </p:extLst>
          </p:nvPr>
        </p:nvGraphicFramePr>
        <p:xfrm>
          <a:off x="3004449" y="1119674"/>
          <a:ext cx="8584171" cy="4708982"/>
        </p:xfrm>
        <a:graphic>
          <a:graphicData uri="http://schemas.openxmlformats.org/drawingml/2006/table">
            <a:tbl>
              <a:tblPr/>
              <a:tblGrid>
                <a:gridCol w="8584171">
                  <a:extLst>
                    <a:ext uri="{9D8B030D-6E8A-4147-A177-3AD203B41FA5}">
                      <a16:colId xmlns:a16="http://schemas.microsoft.com/office/drawing/2014/main" val="2752063504"/>
                    </a:ext>
                  </a:extLst>
                </a:gridCol>
              </a:tblGrid>
              <a:tr h="4708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FrysBaskerville BT" panose="02020602070505020303" pitchFamily="18" charset="0"/>
                        </a:rPr>
                        <a:t>Equal by value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FrysBaskerville BT" panose="02020602070505020303" pitchFamily="18" charset="0"/>
                        </a:rPr>
                        <a:t>Immutable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FrysBaskerville BT" panose="02020602070505020303" pitchFamily="18" charset="0"/>
                        </a:rPr>
                        <a:t>Valid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FrysBaskerville BT" panose="02020602070505020303" pitchFamily="18" charset="0"/>
                        </a:rPr>
                        <a:t>It should be tiny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FrysBaskerville BT" panose="02020602070505020303" pitchFamily="18" charset="0"/>
                        </a:rPr>
                        <a:t>Encapsulated (</a:t>
                      </a:r>
                      <a:r>
                        <a:rPr lang="en-US" sz="2400" b="0" i="0" dirty="0">
                          <a:solidFill>
                            <a:srgbClr val="CC0000"/>
                          </a:solidFill>
                          <a:latin typeface="FrysBaskerville BT" panose="02020602070505020303" pitchFamily="18" charset="0"/>
                        </a:rPr>
                        <a:t>don’t share internals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FrysBaskerville BT" panose="02020602070505020303" pitchFamily="18" charset="0"/>
                        </a:rPr>
                        <a:t>)</a:t>
                      </a:r>
                    </a:p>
                  </a:txBody>
                  <a:tcPr marL="270000" anchor="ctr">
                    <a:lnL w="762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noFill/>
                      <a:prstDash val="solid"/>
                    </a:lnR>
                    <a:lnT w="76200" cmpd="sng">
                      <a:noFill/>
                      <a:prstDash val="solid"/>
                    </a:lnT>
                    <a:lnB w="762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2917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267323D-52A9-4D17-8A5B-77141C5338E0}"/>
              </a:ext>
            </a:extLst>
          </p:cNvPr>
          <p:cNvSpPr txBox="1"/>
          <p:nvPr/>
        </p:nvSpPr>
        <p:spPr>
          <a:xfrm>
            <a:off x="1405810" y="-1199142"/>
            <a:ext cx="11881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spc="-300" dirty="0">
                <a:solidFill>
                  <a:srgbClr val="003366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»</a:t>
            </a:r>
            <a:r>
              <a:rPr lang="en-US" sz="30000" dirty="0">
                <a:solidFill>
                  <a:srgbClr val="0070C0"/>
                </a:solidFill>
                <a:latin typeface="FrysBaskerville BT" panose="02020602070505020303" pitchFamily="18" charset="0"/>
                <a:cs typeface="Times New Roman" panose="02020603050405020304" pitchFamily="18" charset="0"/>
              </a:rPr>
              <a:t> </a:t>
            </a:r>
            <a:endParaRPr lang="en-NL" sz="30000" dirty="0">
              <a:solidFill>
                <a:srgbClr val="0070C0"/>
              </a:solidFill>
              <a:latin typeface="FrysBaskerville BT" panose="020206020705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128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11707</TotalTime>
  <Words>1480</Words>
  <Application>Microsoft Office PowerPoint</Application>
  <PresentationFormat>Widescreen</PresentationFormat>
  <Paragraphs>289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2" baseType="lpstr">
      <vt:lpstr>Arial</vt:lpstr>
      <vt:lpstr>Calibri</vt:lpstr>
      <vt:lpstr>Calibri Light</vt:lpstr>
      <vt:lpstr>Consolas</vt:lpstr>
      <vt:lpstr>FrysBaskerville BT</vt:lpstr>
      <vt:lpstr>ScalaSans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Corniel Nobel</dc:creator>
  <cp:lastModifiedBy>Corniel Nobel</cp:lastModifiedBy>
  <cp:revision>442</cp:revision>
  <dcterms:created xsi:type="dcterms:W3CDTF">2020-02-28T07:42:00Z</dcterms:created>
  <dcterms:modified xsi:type="dcterms:W3CDTF">2020-11-12T20:50:53Z</dcterms:modified>
</cp:coreProperties>
</file>